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258" r:id="rId2"/>
    <p:sldId id="297" r:id="rId3"/>
    <p:sldId id="296" r:id="rId4"/>
    <p:sldId id="298" r:id="rId5"/>
    <p:sldId id="295" r:id="rId6"/>
    <p:sldId id="400" r:id="rId7"/>
    <p:sldId id="303" r:id="rId8"/>
    <p:sldId id="372" r:id="rId9"/>
    <p:sldId id="310" r:id="rId10"/>
    <p:sldId id="311" r:id="rId11"/>
    <p:sldId id="357" r:id="rId12"/>
    <p:sldId id="356" r:id="rId13"/>
    <p:sldId id="365" r:id="rId14"/>
    <p:sldId id="359" r:id="rId15"/>
    <p:sldId id="366" r:id="rId16"/>
    <p:sldId id="367" r:id="rId17"/>
    <p:sldId id="368" r:id="rId18"/>
    <p:sldId id="369" r:id="rId19"/>
    <p:sldId id="370" r:id="rId20"/>
    <p:sldId id="374" r:id="rId21"/>
    <p:sldId id="320" r:id="rId22"/>
    <p:sldId id="321" r:id="rId23"/>
    <p:sldId id="322" r:id="rId24"/>
    <p:sldId id="323" r:id="rId25"/>
    <p:sldId id="304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5" r:id="rId34"/>
    <p:sldId id="386" r:id="rId35"/>
    <p:sldId id="387" r:id="rId36"/>
    <p:sldId id="395" r:id="rId37"/>
    <p:sldId id="391" r:id="rId38"/>
    <p:sldId id="319" r:id="rId39"/>
    <p:sldId id="389" r:id="rId40"/>
    <p:sldId id="390" r:id="rId41"/>
    <p:sldId id="388" r:id="rId42"/>
    <p:sldId id="307" r:id="rId43"/>
    <p:sldId id="308" r:id="rId44"/>
    <p:sldId id="396" r:id="rId45"/>
    <p:sldId id="352" r:id="rId46"/>
    <p:sldId id="392" r:id="rId47"/>
    <p:sldId id="393" r:id="rId48"/>
    <p:sldId id="397" r:id="rId49"/>
    <p:sldId id="398" r:id="rId50"/>
    <p:sldId id="399" r:id="rId51"/>
    <p:sldId id="325" r:id="rId52"/>
    <p:sldId id="329" r:id="rId53"/>
    <p:sldId id="332" r:id="rId54"/>
    <p:sldId id="334" r:id="rId55"/>
    <p:sldId id="335" r:id="rId56"/>
    <p:sldId id="336" r:id="rId57"/>
    <p:sldId id="339" r:id="rId58"/>
    <p:sldId id="347" r:id="rId59"/>
    <p:sldId id="346" r:id="rId60"/>
    <p:sldId id="340" r:id="rId61"/>
    <p:sldId id="341" r:id="rId62"/>
    <p:sldId id="406" r:id="rId63"/>
    <p:sldId id="415" r:id="rId64"/>
    <p:sldId id="416" r:id="rId65"/>
    <p:sldId id="407" r:id="rId66"/>
    <p:sldId id="401" r:id="rId67"/>
    <p:sldId id="404" r:id="rId68"/>
    <p:sldId id="408" r:id="rId69"/>
    <p:sldId id="410" r:id="rId70"/>
    <p:sldId id="411" r:id="rId71"/>
    <p:sldId id="413" r:id="rId72"/>
    <p:sldId id="412" r:id="rId73"/>
    <p:sldId id="414" r:id="rId74"/>
    <p:sldId id="403" r:id="rId75"/>
    <p:sldId id="348" r:id="rId76"/>
    <p:sldId id="418" r:id="rId7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7F1CD"/>
    <a:srgbClr val="F6EAC0"/>
    <a:srgbClr val="F6F2C0"/>
    <a:srgbClr val="F4E5B0"/>
    <a:srgbClr val="F5F3AF"/>
    <a:srgbClr val="EEEDC4"/>
    <a:srgbClr val="D8D678"/>
    <a:srgbClr val="FDEADA"/>
    <a:srgbClr val="F6F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4660"/>
  </p:normalViewPr>
  <p:slideViewPr>
    <p:cSldViewPr>
      <p:cViewPr varScale="1">
        <p:scale>
          <a:sx n="151" d="100"/>
          <a:sy n="151" d="100"/>
        </p:scale>
        <p:origin x="498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532DC-9DCE-48BC-BA38-6BA7C7625A90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7CC1-43CE-42F0-BFC6-36C5A80B2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39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02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818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002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97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292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78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78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939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851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269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2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573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660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009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550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717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850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9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319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1713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226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86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677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1876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09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690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835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32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156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171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481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4211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589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30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6402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549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5343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027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755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466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2741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977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0313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916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6185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70332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70004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88999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925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135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7212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328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6587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78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218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378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7721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98024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523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5729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4765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67331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77896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3628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58699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643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54881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27CC1-43CE-42F0-BFC6-36C5A80B2E4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206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833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F427CC1-43CE-42F0-BFC6-36C5A80B2E4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630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2C2D2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2C2D2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2C2D2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2C2D2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4975" y="821531"/>
            <a:ext cx="2693194" cy="3500438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0717" y="406146"/>
            <a:ext cx="8513825" cy="452246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23087" y="322327"/>
            <a:ext cx="8483600" cy="4491990"/>
          </a:xfrm>
          <a:custGeom>
            <a:avLst/>
            <a:gdLst/>
            <a:ahLst/>
            <a:cxnLst/>
            <a:rect l="l" t="t" r="r" b="b"/>
            <a:pathLst>
              <a:path w="8483600" h="4491990">
                <a:moveTo>
                  <a:pt x="8360308" y="0"/>
                </a:moveTo>
                <a:lnTo>
                  <a:pt x="123037" y="0"/>
                </a:lnTo>
                <a:lnTo>
                  <a:pt x="75143" y="9668"/>
                </a:lnTo>
                <a:lnTo>
                  <a:pt x="36034" y="36034"/>
                </a:lnTo>
                <a:lnTo>
                  <a:pt x="9668" y="75143"/>
                </a:lnTo>
                <a:lnTo>
                  <a:pt x="0" y="123037"/>
                </a:lnTo>
                <a:lnTo>
                  <a:pt x="0" y="4368927"/>
                </a:lnTo>
                <a:lnTo>
                  <a:pt x="9668" y="4416815"/>
                </a:lnTo>
                <a:lnTo>
                  <a:pt x="36034" y="4455925"/>
                </a:lnTo>
                <a:lnTo>
                  <a:pt x="75143" y="4482294"/>
                </a:lnTo>
                <a:lnTo>
                  <a:pt x="123037" y="4491964"/>
                </a:lnTo>
                <a:lnTo>
                  <a:pt x="8360308" y="4491964"/>
                </a:lnTo>
                <a:lnTo>
                  <a:pt x="8408202" y="4482294"/>
                </a:lnTo>
                <a:lnTo>
                  <a:pt x="8447311" y="4455925"/>
                </a:lnTo>
                <a:lnTo>
                  <a:pt x="8473677" y="4416815"/>
                </a:lnTo>
                <a:lnTo>
                  <a:pt x="8483346" y="4368927"/>
                </a:lnTo>
                <a:lnTo>
                  <a:pt x="8483346" y="123037"/>
                </a:lnTo>
                <a:lnTo>
                  <a:pt x="8473677" y="75143"/>
                </a:lnTo>
                <a:lnTo>
                  <a:pt x="8447311" y="36034"/>
                </a:lnTo>
                <a:lnTo>
                  <a:pt x="8408202" y="9668"/>
                </a:lnTo>
                <a:lnTo>
                  <a:pt x="8360308" y="0"/>
                </a:lnTo>
                <a:close/>
              </a:path>
            </a:pathLst>
          </a:custGeom>
          <a:solidFill>
            <a:srgbClr val="F6F1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23087" y="322327"/>
            <a:ext cx="8483600" cy="4491990"/>
          </a:xfrm>
          <a:custGeom>
            <a:avLst/>
            <a:gdLst/>
            <a:ahLst/>
            <a:cxnLst/>
            <a:rect l="l" t="t" r="r" b="b"/>
            <a:pathLst>
              <a:path w="8483600" h="4491990">
                <a:moveTo>
                  <a:pt x="0" y="123037"/>
                </a:moveTo>
                <a:lnTo>
                  <a:pt x="9668" y="75143"/>
                </a:lnTo>
                <a:lnTo>
                  <a:pt x="36034" y="36034"/>
                </a:lnTo>
                <a:lnTo>
                  <a:pt x="75143" y="9668"/>
                </a:lnTo>
                <a:lnTo>
                  <a:pt x="123037" y="0"/>
                </a:lnTo>
                <a:lnTo>
                  <a:pt x="8360308" y="0"/>
                </a:lnTo>
                <a:lnTo>
                  <a:pt x="8408202" y="9668"/>
                </a:lnTo>
                <a:lnTo>
                  <a:pt x="8447311" y="36034"/>
                </a:lnTo>
                <a:lnTo>
                  <a:pt x="8473677" y="75143"/>
                </a:lnTo>
                <a:lnTo>
                  <a:pt x="8483346" y="123037"/>
                </a:lnTo>
                <a:lnTo>
                  <a:pt x="8483346" y="4368927"/>
                </a:lnTo>
                <a:lnTo>
                  <a:pt x="8473677" y="4416815"/>
                </a:lnTo>
                <a:lnTo>
                  <a:pt x="8447311" y="4455925"/>
                </a:lnTo>
                <a:lnTo>
                  <a:pt x="8408202" y="4482294"/>
                </a:lnTo>
                <a:lnTo>
                  <a:pt x="8360308" y="4491964"/>
                </a:lnTo>
                <a:lnTo>
                  <a:pt x="123037" y="4491964"/>
                </a:lnTo>
                <a:lnTo>
                  <a:pt x="75143" y="4482294"/>
                </a:lnTo>
                <a:lnTo>
                  <a:pt x="36034" y="4455925"/>
                </a:lnTo>
                <a:lnTo>
                  <a:pt x="9668" y="4416815"/>
                </a:lnTo>
                <a:lnTo>
                  <a:pt x="0" y="4368927"/>
                </a:lnTo>
                <a:lnTo>
                  <a:pt x="0" y="123037"/>
                </a:lnTo>
                <a:close/>
              </a:path>
            </a:pathLst>
          </a:custGeom>
          <a:ln w="28956">
            <a:solidFill>
              <a:srgbClr val="2C2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31466" y="999744"/>
            <a:ext cx="8482330" cy="0"/>
          </a:xfrm>
          <a:custGeom>
            <a:avLst/>
            <a:gdLst/>
            <a:ahLst/>
            <a:cxnLst/>
            <a:rect l="l" t="t" r="r" b="b"/>
            <a:pathLst>
              <a:path w="8482330">
                <a:moveTo>
                  <a:pt x="8482203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2C2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2269" y="446539"/>
            <a:ext cx="697946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2C2D2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7600" y="1395914"/>
            <a:ext cx="7809230" cy="3195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23.png"/><Relationship Id="rId4" Type="http://schemas.openxmlformats.org/officeDocument/2006/relationships/image" Target="../media/image46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23.png"/><Relationship Id="rId4" Type="http://schemas.openxmlformats.org/officeDocument/2006/relationships/image" Target="../media/image74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23.png"/><Relationship Id="rId5" Type="http://schemas.openxmlformats.org/officeDocument/2006/relationships/image" Target="../media/image79.png"/><Relationship Id="rId10" Type="http://schemas.openxmlformats.org/officeDocument/2006/relationships/image" Target="../media/image6.png"/><Relationship Id="rId4" Type="http://schemas.openxmlformats.org/officeDocument/2006/relationships/image" Target="../media/image78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23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23.png"/><Relationship Id="rId4" Type="http://schemas.openxmlformats.org/officeDocument/2006/relationships/image" Target="../media/image114.png"/><Relationship Id="rId9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5.png"/><Relationship Id="rId5" Type="http://schemas.openxmlformats.org/officeDocument/2006/relationships/image" Target="../media/image120.png"/><Relationship Id="rId10" Type="http://schemas.openxmlformats.org/officeDocument/2006/relationships/image" Target="../media/image117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5.png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kwk5445/spring-petclinic" TargetMode="External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6.png"/><Relationship Id="rId5" Type="http://schemas.openxmlformats.org/officeDocument/2006/relationships/image" Target="../media/image131.png"/><Relationship Id="rId10" Type="http://schemas.openxmlformats.org/officeDocument/2006/relationships/image" Target="../media/image5.png"/><Relationship Id="rId4" Type="http://schemas.openxmlformats.org/officeDocument/2006/relationships/image" Target="../media/image130.pn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42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47.png"/><Relationship Id="rId5" Type="http://schemas.openxmlformats.org/officeDocument/2006/relationships/image" Target="../media/image6.png"/><Relationship Id="rId10" Type="http://schemas.openxmlformats.org/officeDocument/2006/relationships/image" Target="../media/image146.png"/><Relationship Id="rId4" Type="http://schemas.openxmlformats.org/officeDocument/2006/relationships/image" Target="../media/image5.png"/><Relationship Id="rId9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23.png"/><Relationship Id="rId10" Type="http://schemas.openxmlformats.org/officeDocument/2006/relationships/image" Target="../media/image154.png"/><Relationship Id="rId4" Type="http://schemas.openxmlformats.org/officeDocument/2006/relationships/image" Target="../media/image6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.png"/><Relationship Id="rId3" Type="http://schemas.openxmlformats.org/officeDocument/2006/relationships/image" Target="../media/image159.png"/><Relationship Id="rId7" Type="http://schemas.openxmlformats.org/officeDocument/2006/relationships/hyperlink" Target="https://github.com/tkwk5445/jenkins_Scripts" TargetMode="External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26.png"/><Relationship Id="rId5" Type="http://schemas.openxmlformats.org/officeDocument/2006/relationships/image" Target="../media/image161.png"/><Relationship Id="rId15" Type="http://schemas.openxmlformats.org/officeDocument/2006/relationships/image" Target="../media/image23.png"/><Relationship Id="rId10" Type="http://schemas.openxmlformats.org/officeDocument/2006/relationships/image" Target="../media/image163.png"/><Relationship Id="rId4" Type="http://schemas.openxmlformats.org/officeDocument/2006/relationships/image" Target="../media/image160.png"/><Relationship Id="rId9" Type="http://schemas.openxmlformats.org/officeDocument/2006/relationships/image" Target="../media/image28.png"/><Relationship Id="rId1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69.png"/><Relationship Id="rId5" Type="http://schemas.openxmlformats.org/officeDocument/2006/relationships/image" Target="../media/image167.png"/><Relationship Id="rId10" Type="http://schemas.openxmlformats.org/officeDocument/2006/relationships/image" Target="../media/image23.png"/><Relationship Id="rId4" Type="http://schemas.openxmlformats.org/officeDocument/2006/relationships/image" Target="../media/image166.png"/><Relationship Id="rId9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23.png"/><Relationship Id="rId5" Type="http://schemas.openxmlformats.org/officeDocument/2006/relationships/image" Target="../media/image172.png"/><Relationship Id="rId10" Type="http://schemas.openxmlformats.org/officeDocument/2006/relationships/image" Target="../media/image6.png"/><Relationship Id="rId4" Type="http://schemas.openxmlformats.org/officeDocument/2006/relationships/image" Target="../media/image171.png"/><Relationship Id="rId9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23.png"/><Relationship Id="rId10" Type="http://schemas.openxmlformats.org/officeDocument/2006/relationships/image" Target="../media/image182.png"/><Relationship Id="rId4" Type="http://schemas.openxmlformats.org/officeDocument/2006/relationships/image" Target="../media/image6.png"/><Relationship Id="rId9" Type="http://schemas.openxmlformats.org/officeDocument/2006/relationships/image" Target="../media/image1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3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88.png"/><Relationship Id="rId5" Type="http://schemas.openxmlformats.org/officeDocument/2006/relationships/image" Target="../media/image6.png"/><Relationship Id="rId10" Type="http://schemas.openxmlformats.org/officeDocument/2006/relationships/image" Target="../media/image187.png"/><Relationship Id="rId4" Type="http://schemas.openxmlformats.org/officeDocument/2006/relationships/image" Target="../media/image5.png"/><Relationship Id="rId9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5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hyperlink" Target="https://github.com/tkwk5445/spring-petclinic" TargetMode="External"/><Relationship Id="rId3" Type="http://schemas.openxmlformats.org/officeDocument/2006/relationships/image" Target="../media/image200.png"/><Relationship Id="rId7" Type="http://schemas.openxmlformats.org/officeDocument/2006/relationships/image" Target="../media/image201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32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1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5.png"/><Relationship Id="rId7" Type="http://schemas.openxmlformats.org/officeDocument/2006/relationships/image" Target="../media/image204.png"/><Relationship Id="rId12" Type="http://schemas.openxmlformats.org/officeDocument/2006/relationships/image" Target="../media/image2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5.png"/><Relationship Id="rId5" Type="http://schemas.openxmlformats.org/officeDocument/2006/relationships/image" Target="../media/image23.png"/><Relationship Id="rId10" Type="http://schemas.openxmlformats.org/officeDocument/2006/relationships/image" Target="../media/image207.png"/><Relationship Id="rId4" Type="http://schemas.openxmlformats.org/officeDocument/2006/relationships/image" Target="../media/image6.png"/><Relationship Id="rId9" Type="http://schemas.openxmlformats.org/officeDocument/2006/relationships/image" Target="../media/image2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1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5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3.png"/><Relationship Id="rId10" Type="http://schemas.openxmlformats.org/officeDocument/2006/relationships/image" Target="../media/image225.png"/><Relationship Id="rId4" Type="http://schemas.openxmlformats.org/officeDocument/2006/relationships/image" Target="../media/image6.png"/><Relationship Id="rId9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3.png"/><Relationship Id="rId10" Type="http://schemas.openxmlformats.org/officeDocument/2006/relationships/image" Target="../media/image229.png"/><Relationship Id="rId4" Type="http://schemas.openxmlformats.org/officeDocument/2006/relationships/image" Target="../media/image6.png"/><Relationship Id="rId9" Type="http://schemas.openxmlformats.org/officeDocument/2006/relationships/image" Target="../media/image1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5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.png"/><Relationship Id="rId10" Type="http://schemas.openxmlformats.org/officeDocument/2006/relationships/image" Target="../media/image236.png"/><Relationship Id="rId4" Type="http://schemas.openxmlformats.org/officeDocument/2006/relationships/image" Target="../media/image6.png"/><Relationship Id="rId9" Type="http://schemas.openxmlformats.org/officeDocument/2006/relationships/image" Target="../media/image2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DtvE4DDXykAa2VaRDynpK5LFAjt_wBh/view?usp=sharing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7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ko_kr/codedeploy/latest/userguide/integrations-aws-auto-scaling.html#integrations-aws-auto-scaling-behaviors" TargetMode="External"/><Relationship Id="rId11" Type="http://schemas.openxmlformats.org/officeDocument/2006/relationships/image" Target="../media/image244.png"/><Relationship Id="rId5" Type="http://schemas.openxmlformats.org/officeDocument/2006/relationships/image" Target="../media/image59.png"/><Relationship Id="rId10" Type="http://schemas.openxmlformats.org/officeDocument/2006/relationships/image" Target="../media/image243.png"/><Relationship Id="rId4" Type="http://schemas.openxmlformats.org/officeDocument/2006/relationships/image" Target="../media/image58.png"/><Relationship Id="rId9" Type="http://schemas.openxmlformats.org/officeDocument/2006/relationships/image" Target="../media/image24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7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59.png"/><Relationship Id="rId10" Type="http://schemas.openxmlformats.org/officeDocument/2006/relationships/image" Target="../media/image249.png"/><Relationship Id="rId4" Type="http://schemas.openxmlformats.org/officeDocument/2006/relationships/image" Target="../media/image58.png"/><Relationship Id="rId9" Type="http://schemas.openxmlformats.org/officeDocument/2006/relationships/image" Target="../media/image24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59.png"/><Relationship Id="rId10" Type="http://schemas.openxmlformats.org/officeDocument/2006/relationships/image" Target="../media/image254.png"/><Relationship Id="rId4" Type="http://schemas.openxmlformats.org/officeDocument/2006/relationships/image" Target="../media/image58.png"/><Relationship Id="rId9" Type="http://schemas.openxmlformats.org/officeDocument/2006/relationships/image" Target="../media/image25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57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60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57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57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7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2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github.com/tkwk5445/project03-Terraform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3.png"/><Relationship Id="rId5" Type="http://schemas.openxmlformats.org/officeDocument/2006/relationships/image" Target="../media/image37.png"/><Relationship Id="rId10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5257800" y="3562350"/>
            <a:ext cx="3080849" cy="36195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latinLnBrk="1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 정욱진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최석준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" name="_x278651016" descr="EMB0000378c3f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05" y="4400550"/>
            <a:ext cx="1524000" cy="31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958408" y="46298"/>
            <a:ext cx="7140483" cy="254442"/>
          </a:xfrm>
          <a:prstGeom prst="roundRect">
            <a:avLst/>
          </a:prstGeom>
          <a:solidFill>
            <a:srgbClr val="F6F2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pc="450" dirty="0">
              <a:solidFill>
                <a:schemeClr val="bg2">
                  <a:lumMod val="10000"/>
                </a:schemeClr>
              </a:solidFill>
              <a:latin typeface="+mj-ea"/>
            </a:endParaRPr>
          </a:p>
          <a:p>
            <a:pPr algn="ctr"/>
            <a:r>
              <a:rPr lang="en-US" altLang="ko-KR" sz="1400" spc="450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K-Digital </a:t>
            </a:r>
            <a:r>
              <a:rPr lang="en-US" altLang="ko-KR" sz="1400" spc="4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Training</a:t>
            </a:r>
            <a:endParaRPr lang="ko-KR" altLang="en-US" sz="1400" spc="4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algn="ctr"/>
            <a:endParaRPr lang="ko-KR" altLang="en-US" sz="1400" dirty="0"/>
          </a:p>
        </p:txBody>
      </p:sp>
      <p:grpSp>
        <p:nvGrpSpPr>
          <p:cNvPr id="37" name="object 23"/>
          <p:cNvGrpSpPr/>
          <p:nvPr/>
        </p:nvGrpSpPr>
        <p:grpSpPr>
          <a:xfrm>
            <a:off x="1142999" y="1276355"/>
            <a:ext cx="6553201" cy="1752596"/>
            <a:chOff x="720090" y="2227328"/>
            <a:chExt cx="860805" cy="535940"/>
          </a:xfrm>
        </p:grpSpPr>
        <p:sp>
          <p:nvSpPr>
            <p:cNvPr id="38" name="object 24"/>
            <p:cNvSpPr/>
            <p:nvPr/>
          </p:nvSpPr>
          <p:spPr>
            <a:xfrm>
              <a:off x="720090" y="2227328"/>
              <a:ext cx="427990" cy="535940"/>
            </a:xfrm>
            <a:custGeom>
              <a:avLst/>
              <a:gdLst/>
              <a:ahLst/>
              <a:cxnLst/>
              <a:rect l="l" t="t" r="r" b="b"/>
              <a:pathLst>
                <a:path w="427990" h="535939">
                  <a:moveTo>
                    <a:pt x="400646" y="0"/>
                  </a:moveTo>
                  <a:lnTo>
                    <a:pt x="26835" y="0"/>
                  </a:lnTo>
                  <a:lnTo>
                    <a:pt x="16389" y="2108"/>
                  </a:lnTo>
                  <a:lnTo>
                    <a:pt x="7859" y="7859"/>
                  </a:lnTo>
                  <a:lnTo>
                    <a:pt x="2108" y="16389"/>
                  </a:lnTo>
                  <a:lnTo>
                    <a:pt x="0" y="26835"/>
                  </a:lnTo>
                  <a:lnTo>
                    <a:pt x="0" y="508850"/>
                  </a:lnTo>
                  <a:lnTo>
                    <a:pt x="2108" y="519296"/>
                  </a:lnTo>
                  <a:lnTo>
                    <a:pt x="7859" y="527826"/>
                  </a:lnTo>
                  <a:lnTo>
                    <a:pt x="16389" y="533577"/>
                  </a:lnTo>
                  <a:lnTo>
                    <a:pt x="26835" y="535686"/>
                  </a:lnTo>
                  <a:lnTo>
                    <a:pt x="400646" y="535686"/>
                  </a:lnTo>
                  <a:lnTo>
                    <a:pt x="411092" y="533577"/>
                  </a:lnTo>
                  <a:lnTo>
                    <a:pt x="419622" y="527826"/>
                  </a:lnTo>
                  <a:lnTo>
                    <a:pt x="425373" y="519296"/>
                  </a:lnTo>
                  <a:lnTo>
                    <a:pt x="427481" y="508850"/>
                  </a:lnTo>
                  <a:lnTo>
                    <a:pt x="427481" y="26835"/>
                  </a:lnTo>
                  <a:lnTo>
                    <a:pt x="425373" y="16389"/>
                  </a:lnTo>
                  <a:lnTo>
                    <a:pt x="419622" y="7859"/>
                  </a:lnTo>
                  <a:lnTo>
                    <a:pt x="411092" y="2108"/>
                  </a:lnTo>
                  <a:lnTo>
                    <a:pt x="400646" y="0"/>
                  </a:lnTo>
                  <a:close/>
                </a:path>
              </a:pathLst>
            </a:custGeom>
            <a:solidFill>
              <a:srgbClr val="F6F2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5"/>
            <p:cNvSpPr/>
            <p:nvPr/>
          </p:nvSpPr>
          <p:spPr>
            <a:xfrm>
              <a:off x="720090" y="2227328"/>
              <a:ext cx="427990" cy="535940"/>
            </a:xfrm>
            <a:custGeom>
              <a:avLst/>
              <a:gdLst/>
              <a:ahLst/>
              <a:cxnLst/>
              <a:rect l="l" t="t" r="r" b="b"/>
              <a:pathLst>
                <a:path w="427990" h="535939">
                  <a:moveTo>
                    <a:pt x="0" y="26835"/>
                  </a:moveTo>
                  <a:lnTo>
                    <a:pt x="2108" y="16389"/>
                  </a:lnTo>
                  <a:lnTo>
                    <a:pt x="7859" y="7859"/>
                  </a:lnTo>
                  <a:lnTo>
                    <a:pt x="16389" y="2108"/>
                  </a:lnTo>
                  <a:lnTo>
                    <a:pt x="26835" y="0"/>
                  </a:lnTo>
                  <a:lnTo>
                    <a:pt x="400646" y="0"/>
                  </a:lnTo>
                  <a:lnTo>
                    <a:pt x="411092" y="2108"/>
                  </a:lnTo>
                  <a:lnTo>
                    <a:pt x="419622" y="7859"/>
                  </a:lnTo>
                  <a:lnTo>
                    <a:pt x="425373" y="16389"/>
                  </a:lnTo>
                  <a:lnTo>
                    <a:pt x="427481" y="26835"/>
                  </a:lnTo>
                  <a:lnTo>
                    <a:pt x="427481" y="508850"/>
                  </a:lnTo>
                  <a:lnTo>
                    <a:pt x="425373" y="519296"/>
                  </a:lnTo>
                  <a:lnTo>
                    <a:pt x="419622" y="527826"/>
                  </a:lnTo>
                  <a:lnTo>
                    <a:pt x="411092" y="533577"/>
                  </a:lnTo>
                  <a:lnTo>
                    <a:pt x="400646" y="535686"/>
                  </a:lnTo>
                  <a:lnTo>
                    <a:pt x="26835" y="535686"/>
                  </a:lnTo>
                  <a:lnTo>
                    <a:pt x="16389" y="533577"/>
                  </a:lnTo>
                  <a:lnTo>
                    <a:pt x="7859" y="527826"/>
                  </a:lnTo>
                  <a:lnTo>
                    <a:pt x="2108" y="519296"/>
                  </a:lnTo>
                  <a:lnTo>
                    <a:pt x="0" y="508850"/>
                  </a:lnTo>
                  <a:lnTo>
                    <a:pt x="0" y="26835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8"/>
            <p:cNvSpPr/>
            <p:nvPr/>
          </p:nvSpPr>
          <p:spPr>
            <a:xfrm>
              <a:off x="722376" y="2321820"/>
              <a:ext cx="858519" cy="441325"/>
            </a:xfrm>
            <a:custGeom>
              <a:avLst/>
              <a:gdLst/>
              <a:ahLst/>
              <a:cxnLst/>
              <a:rect l="l" t="t" r="r" b="b"/>
              <a:pathLst>
                <a:path w="858519" h="441325">
                  <a:moveTo>
                    <a:pt x="828281" y="0"/>
                  </a:moveTo>
                  <a:lnTo>
                    <a:pt x="29730" y="0"/>
                  </a:lnTo>
                  <a:lnTo>
                    <a:pt x="18157" y="2336"/>
                  </a:lnTo>
                  <a:lnTo>
                    <a:pt x="8707" y="8707"/>
                  </a:lnTo>
                  <a:lnTo>
                    <a:pt x="2336" y="18157"/>
                  </a:lnTo>
                  <a:lnTo>
                    <a:pt x="0" y="29730"/>
                  </a:lnTo>
                  <a:lnTo>
                    <a:pt x="0" y="411454"/>
                  </a:lnTo>
                  <a:lnTo>
                    <a:pt x="2336" y="423029"/>
                  </a:lnTo>
                  <a:lnTo>
                    <a:pt x="8707" y="432484"/>
                  </a:lnTo>
                  <a:lnTo>
                    <a:pt x="18157" y="438859"/>
                  </a:lnTo>
                  <a:lnTo>
                    <a:pt x="29730" y="441198"/>
                  </a:lnTo>
                  <a:lnTo>
                    <a:pt x="828281" y="441198"/>
                  </a:lnTo>
                  <a:lnTo>
                    <a:pt x="839854" y="438859"/>
                  </a:lnTo>
                  <a:lnTo>
                    <a:pt x="849304" y="432484"/>
                  </a:lnTo>
                  <a:lnTo>
                    <a:pt x="855675" y="423029"/>
                  </a:lnTo>
                  <a:lnTo>
                    <a:pt x="858012" y="411454"/>
                  </a:lnTo>
                  <a:lnTo>
                    <a:pt x="858012" y="29730"/>
                  </a:lnTo>
                  <a:lnTo>
                    <a:pt x="855675" y="18157"/>
                  </a:lnTo>
                  <a:lnTo>
                    <a:pt x="849304" y="8707"/>
                  </a:lnTo>
                  <a:lnTo>
                    <a:pt x="839854" y="2336"/>
                  </a:lnTo>
                  <a:lnTo>
                    <a:pt x="828281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9"/>
            <p:cNvSpPr/>
            <p:nvPr/>
          </p:nvSpPr>
          <p:spPr>
            <a:xfrm>
              <a:off x="722376" y="2321820"/>
              <a:ext cx="858519" cy="441325"/>
            </a:xfrm>
            <a:custGeom>
              <a:avLst/>
              <a:gdLst/>
              <a:ahLst/>
              <a:cxnLst/>
              <a:rect l="l" t="t" r="r" b="b"/>
              <a:pathLst>
                <a:path w="858519" h="441325">
                  <a:moveTo>
                    <a:pt x="0" y="29730"/>
                  </a:moveTo>
                  <a:lnTo>
                    <a:pt x="2336" y="18157"/>
                  </a:lnTo>
                  <a:lnTo>
                    <a:pt x="8707" y="8707"/>
                  </a:lnTo>
                  <a:lnTo>
                    <a:pt x="18157" y="2336"/>
                  </a:lnTo>
                  <a:lnTo>
                    <a:pt x="29730" y="0"/>
                  </a:lnTo>
                  <a:lnTo>
                    <a:pt x="828281" y="0"/>
                  </a:lnTo>
                  <a:lnTo>
                    <a:pt x="839854" y="2336"/>
                  </a:lnTo>
                  <a:lnTo>
                    <a:pt x="849304" y="8707"/>
                  </a:lnTo>
                  <a:lnTo>
                    <a:pt x="855675" y="18157"/>
                  </a:lnTo>
                  <a:lnTo>
                    <a:pt x="858012" y="29730"/>
                  </a:lnTo>
                  <a:lnTo>
                    <a:pt x="858012" y="411454"/>
                  </a:lnTo>
                  <a:lnTo>
                    <a:pt x="855675" y="423029"/>
                  </a:lnTo>
                  <a:lnTo>
                    <a:pt x="849304" y="432484"/>
                  </a:lnTo>
                  <a:lnTo>
                    <a:pt x="839854" y="438859"/>
                  </a:lnTo>
                  <a:lnTo>
                    <a:pt x="828281" y="441198"/>
                  </a:lnTo>
                  <a:lnTo>
                    <a:pt x="29730" y="441198"/>
                  </a:lnTo>
                  <a:lnTo>
                    <a:pt x="18157" y="438859"/>
                  </a:lnTo>
                  <a:lnTo>
                    <a:pt x="8707" y="432484"/>
                  </a:lnTo>
                  <a:lnTo>
                    <a:pt x="2336" y="423029"/>
                  </a:lnTo>
                  <a:lnTo>
                    <a:pt x="0" y="411454"/>
                  </a:lnTo>
                  <a:lnTo>
                    <a:pt x="0" y="29730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987449" y="2038601"/>
            <a:ext cx="4827568" cy="536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+mj-ea"/>
                <a:ea typeface="+mj-ea"/>
                <a:cs typeface="Cascadia Code" panose="020B0609020000020004" pitchFamily="49" charset="0"/>
              </a:rPr>
              <a:t>코드 자동화 및 배포 관리 프로젝트</a:t>
            </a:r>
            <a:endParaRPr lang="ko-KR" altLang="en-US" sz="2200" b="1" dirty="0">
              <a:latin typeface="+mj-ea"/>
              <a:ea typeface="+mj-ea"/>
              <a:cs typeface="Cascadia Code" panose="020B0609020000020004" pitchFamily="49" charset="0"/>
            </a:endParaRPr>
          </a:p>
          <a:p>
            <a:pPr algn="ctr"/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2050" name="Picture 2" descr="부산IT아카데미 부산IT교육센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01245"/>
            <a:ext cx="1860741" cy="2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고용노동부 로고 PNG AI 파일 공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00550"/>
            <a:ext cx="1522800" cy="31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object 8"/>
          <p:cNvGrpSpPr/>
          <p:nvPr/>
        </p:nvGrpSpPr>
        <p:grpSpPr>
          <a:xfrm>
            <a:off x="1153930" y="427812"/>
            <a:ext cx="199390" cy="208915"/>
            <a:chOff x="1200911" y="454913"/>
            <a:chExt cx="199390" cy="208915"/>
          </a:xfrm>
        </p:grpSpPr>
        <p:pic>
          <p:nvPicPr>
            <p:cNvPr id="71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72" name="object 10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73" name="object 11"/>
          <p:cNvGrpSpPr/>
          <p:nvPr/>
        </p:nvGrpSpPr>
        <p:grpSpPr>
          <a:xfrm>
            <a:off x="820805" y="427812"/>
            <a:ext cx="199390" cy="208915"/>
            <a:chOff x="873252" y="454913"/>
            <a:chExt cx="199390" cy="208915"/>
          </a:xfrm>
        </p:grpSpPr>
        <p:pic>
          <p:nvPicPr>
            <p:cNvPr id="74" name="object 12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86968" y="478535"/>
              <a:ext cx="185165" cy="185165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73252" y="454913"/>
              <a:ext cx="183641" cy="183641"/>
            </a:xfrm>
            <a:prstGeom prst="rect">
              <a:avLst/>
            </a:prstGeom>
          </p:spPr>
        </p:pic>
      </p:grpSp>
      <p:grpSp>
        <p:nvGrpSpPr>
          <p:cNvPr id="76" name="object 8"/>
          <p:cNvGrpSpPr/>
          <p:nvPr/>
        </p:nvGrpSpPr>
        <p:grpSpPr>
          <a:xfrm>
            <a:off x="1487055" y="427684"/>
            <a:ext cx="199390" cy="208915"/>
            <a:chOff x="1200911" y="454913"/>
            <a:chExt cx="199390" cy="208915"/>
          </a:xfrm>
        </p:grpSpPr>
        <p:pic>
          <p:nvPicPr>
            <p:cNvPr id="77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78" name="object 10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79" name="object 8"/>
          <p:cNvGrpSpPr/>
          <p:nvPr/>
        </p:nvGrpSpPr>
        <p:grpSpPr>
          <a:xfrm>
            <a:off x="1820179" y="427556"/>
            <a:ext cx="199390" cy="208915"/>
            <a:chOff x="1200911" y="454913"/>
            <a:chExt cx="199390" cy="208915"/>
          </a:xfrm>
        </p:grpSpPr>
        <p:pic>
          <p:nvPicPr>
            <p:cNvPr id="80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81" name="object 10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85" name="object 11"/>
          <p:cNvGrpSpPr/>
          <p:nvPr/>
        </p:nvGrpSpPr>
        <p:grpSpPr>
          <a:xfrm>
            <a:off x="489650" y="427428"/>
            <a:ext cx="199390" cy="208915"/>
            <a:chOff x="873252" y="454913"/>
            <a:chExt cx="199390" cy="208915"/>
          </a:xfrm>
        </p:grpSpPr>
        <p:pic>
          <p:nvPicPr>
            <p:cNvPr id="86" name="object 12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86968" y="478535"/>
              <a:ext cx="185165" cy="185165"/>
            </a:xfrm>
            <a:prstGeom prst="rect">
              <a:avLst/>
            </a:prstGeom>
          </p:spPr>
        </p:pic>
        <p:pic>
          <p:nvPicPr>
            <p:cNvPr id="87" name="object 13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73252" y="454913"/>
              <a:ext cx="183641" cy="183641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3775050" y="3304550"/>
            <a:ext cx="78522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100" b="1" i="0" u="none" strike="noStrike" baseline="0" dirty="0">
                <a:latin typeface="MalgunGothicBold"/>
              </a:rPr>
              <a:t>AWS </a:t>
            </a:r>
            <a:r>
              <a:rPr lang="ko-KR" altLang="en-US" sz="1100" b="1" i="0" u="none" strike="noStrike" baseline="0" dirty="0" err="1">
                <a:latin typeface="MalgunGothicBold"/>
              </a:rPr>
              <a:t>클라우드</a:t>
            </a:r>
            <a:r>
              <a:rPr lang="ko-KR" altLang="en-US" sz="1100" b="1" i="0" u="none" strike="noStrike" baseline="0" dirty="0">
                <a:latin typeface="MalgunGothicBold"/>
              </a:rPr>
              <a:t> 구축과 보안솔루션을 이용한</a:t>
            </a:r>
            <a:r>
              <a:rPr lang="ko-KR" altLang="en-US" sz="1100" b="1" i="0" u="none" strike="noStrike" dirty="0">
                <a:latin typeface="MalgunGothicBold"/>
              </a:rPr>
              <a:t> </a:t>
            </a:r>
            <a:r>
              <a:rPr lang="en-US" altLang="ko-KR" sz="1100" b="1" i="0" u="none" strike="noStrike" baseline="0" dirty="0">
                <a:latin typeface="MalgunGothicBold"/>
              </a:rPr>
              <a:t>IDC </a:t>
            </a:r>
            <a:r>
              <a:rPr lang="ko-KR" altLang="en-US" sz="1100" b="1" i="0" u="none" strike="noStrike" baseline="0" dirty="0">
                <a:latin typeface="MalgunGothicBold"/>
              </a:rPr>
              <a:t>엔지니어 양성 </a:t>
            </a:r>
            <a:r>
              <a:rPr lang="en-US" altLang="ko-KR" sz="1100" b="1" i="0" u="none" strike="noStrike" baseline="0" dirty="0">
                <a:latin typeface="MalgunGothicBold"/>
              </a:rPr>
              <a:t>4</a:t>
            </a:r>
            <a:r>
              <a:rPr lang="ko-KR" altLang="en-US" sz="1100" b="1" i="0" u="none" strike="noStrike" baseline="0" dirty="0" err="1">
                <a:latin typeface="MalgunGothicBold"/>
              </a:rPr>
              <a:t>회차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19" y="1431733"/>
            <a:ext cx="2510483" cy="28744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240" y="2412608"/>
            <a:ext cx="4572396" cy="9754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240" y="1161010"/>
            <a:ext cx="4572396" cy="11995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240" y="3464509"/>
            <a:ext cx="4572396" cy="112023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858001" y="1165581"/>
            <a:ext cx="1143000" cy="1790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858001" y="3474214"/>
            <a:ext cx="1219201" cy="21754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858001" y="2460042"/>
            <a:ext cx="1082040" cy="19099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64240" y="1161010"/>
            <a:ext cx="4572396" cy="119952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764240" y="2427383"/>
            <a:ext cx="4572396" cy="97037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770980" y="3453938"/>
            <a:ext cx="4565656" cy="113080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56371" y="1428751"/>
            <a:ext cx="2533031" cy="28956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87273-A2B6-A654-B199-EB36C44B4C8D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3" name="object 8">
            <a:extLst>
              <a:ext uri="{FF2B5EF4-FFF2-40B4-BE49-F238E27FC236}">
                <a16:creationId xmlns:a16="http://schemas.microsoft.com/office/drawing/2014/main" id="{5DB1FA8E-8C65-7588-7DDC-C2045F674EBC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4" name="object 9">
              <a:extLst>
                <a:ext uri="{FF2B5EF4-FFF2-40B4-BE49-F238E27FC236}">
                  <a16:creationId xmlns:a16="http://schemas.microsoft.com/office/drawing/2014/main" id="{312AF0B4-882C-AB2E-79E1-7B843E19BF22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" name="object 10">
              <a:extLst>
                <a:ext uri="{FF2B5EF4-FFF2-40B4-BE49-F238E27FC236}">
                  <a16:creationId xmlns:a16="http://schemas.microsoft.com/office/drawing/2014/main" id="{DACBAD93-B0E5-7787-6E13-757DB92AAE91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" name="object 8">
            <a:extLst>
              <a:ext uri="{FF2B5EF4-FFF2-40B4-BE49-F238E27FC236}">
                <a16:creationId xmlns:a16="http://schemas.microsoft.com/office/drawing/2014/main" id="{4C18CEFD-47F1-91F2-CE4C-428635DEBA2F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F6AEBA6F-7C20-FFCF-F12A-32E3F145577D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8" name="object 10">
              <a:extLst>
                <a:ext uri="{FF2B5EF4-FFF2-40B4-BE49-F238E27FC236}">
                  <a16:creationId xmlns:a16="http://schemas.microsoft.com/office/drawing/2014/main" id="{A98314B0-8DCB-C8C9-6749-56EBC131010F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9" name="object 14">
            <a:extLst>
              <a:ext uri="{FF2B5EF4-FFF2-40B4-BE49-F238E27FC236}">
                <a16:creationId xmlns:a16="http://schemas.microsoft.com/office/drawing/2014/main" id="{8F5935E1-EF1A-57D0-402D-714EFB62474C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0" name="object 15">
              <a:extLst>
                <a:ext uri="{FF2B5EF4-FFF2-40B4-BE49-F238E27FC236}">
                  <a16:creationId xmlns:a16="http://schemas.microsoft.com/office/drawing/2014/main" id="{5C7E64A7-CBA1-FC4B-9914-A9FD17E6F6F8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1" name="object 16">
              <a:extLst>
                <a:ext uri="{FF2B5EF4-FFF2-40B4-BE49-F238E27FC236}">
                  <a16:creationId xmlns:a16="http://schemas.microsoft.com/office/drawing/2014/main" id="{D149BD9F-F256-F0DB-82DA-045A034A1D78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3" name="object 14">
            <a:extLst>
              <a:ext uri="{FF2B5EF4-FFF2-40B4-BE49-F238E27FC236}">
                <a16:creationId xmlns:a16="http://schemas.microsoft.com/office/drawing/2014/main" id="{620B5C06-F404-A7AA-0F13-1EE6C335777D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9AF6162E-B49F-7D10-D6AE-AAA407D43646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10CBC5E2-479F-BAFE-237B-A1C302787240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9" name="object 14">
            <a:extLst>
              <a:ext uri="{FF2B5EF4-FFF2-40B4-BE49-F238E27FC236}">
                <a16:creationId xmlns:a16="http://schemas.microsoft.com/office/drawing/2014/main" id="{49917379-DBD6-B143-5B03-3FF38734155F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EAB185EC-D860-BE5B-0FC3-3D42B8530877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1" name="object 16">
              <a:extLst>
                <a:ext uri="{FF2B5EF4-FFF2-40B4-BE49-F238E27FC236}">
                  <a16:creationId xmlns:a16="http://schemas.microsoft.com/office/drawing/2014/main" id="{DA6523F6-E0AD-25F1-7A53-815F3482F6C0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162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EF398B-CEBC-EDBE-64B2-08E2EFC78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2" y="1728109"/>
            <a:ext cx="3129783" cy="247823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20179" y="1786483"/>
            <a:ext cx="1948038" cy="2499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2424CE-00C1-9468-6793-677289B73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336" y="1158065"/>
            <a:ext cx="3618100" cy="8978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29B18E-2B3F-E3CB-7960-2BA45F9A4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336" y="2036421"/>
            <a:ext cx="3618102" cy="1951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211215-0265-6BF2-5F82-BCC08DA8C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9335" y="3943350"/>
            <a:ext cx="3618102" cy="4348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709050-DE27-D9DC-07C7-334D1E4516C1}"/>
              </a:ext>
            </a:extLst>
          </p:cNvPr>
          <p:cNvSpPr/>
          <p:nvPr/>
        </p:nvSpPr>
        <p:spPr>
          <a:xfrm>
            <a:off x="4572000" y="1570973"/>
            <a:ext cx="1905000" cy="21551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187BB4-7CF7-29E3-C267-56DDB533B63A}"/>
              </a:ext>
            </a:extLst>
          </p:cNvPr>
          <p:cNvSpPr/>
          <p:nvPr/>
        </p:nvSpPr>
        <p:spPr>
          <a:xfrm>
            <a:off x="7044942" y="4078551"/>
            <a:ext cx="853307" cy="21551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9435D8-E399-838C-1FA4-16042B81B256}"/>
              </a:ext>
            </a:extLst>
          </p:cNvPr>
          <p:cNvSpPr/>
          <p:nvPr/>
        </p:nvSpPr>
        <p:spPr>
          <a:xfrm>
            <a:off x="686561" y="1728109"/>
            <a:ext cx="3175290" cy="24782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E16EFB-189B-D0E4-9FA3-01A10912C2C7}"/>
              </a:ext>
            </a:extLst>
          </p:cNvPr>
          <p:cNvSpPr/>
          <p:nvPr/>
        </p:nvSpPr>
        <p:spPr>
          <a:xfrm>
            <a:off x="4406336" y="1155865"/>
            <a:ext cx="3618100" cy="322230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7316C0-5227-448D-61FF-1C33B1A91ED7}"/>
              </a:ext>
            </a:extLst>
          </p:cNvPr>
          <p:cNvSpPr/>
          <p:nvPr/>
        </p:nvSpPr>
        <p:spPr>
          <a:xfrm>
            <a:off x="4427325" y="3727840"/>
            <a:ext cx="199887" cy="21551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2D9ECE-4BDD-8331-EA46-6A86AF469D09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20" name="object 8">
            <a:extLst>
              <a:ext uri="{FF2B5EF4-FFF2-40B4-BE49-F238E27FC236}">
                <a16:creationId xmlns:a16="http://schemas.microsoft.com/office/drawing/2014/main" id="{0A236684-2360-C7BA-9C7F-1A6FB2CAC2AF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AC7F23C9-E937-CBFD-18AB-EF71534177BB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2" name="object 10">
              <a:extLst>
                <a:ext uri="{FF2B5EF4-FFF2-40B4-BE49-F238E27FC236}">
                  <a16:creationId xmlns:a16="http://schemas.microsoft.com/office/drawing/2014/main" id="{448744DB-0518-12C7-9CEC-5D34BD85AD85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3" name="object 8">
            <a:extLst>
              <a:ext uri="{FF2B5EF4-FFF2-40B4-BE49-F238E27FC236}">
                <a16:creationId xmlns:a16="http://schemas.microsoft.com/office/drawing/2014/main" id="{1D2FD753-6259-3803-0F8F-EE76B1DCD9C6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24" name="object 9">
              <a:extLst>
                <a:ext uri="{FF2B5EF4-FFF2-40B4-BE49-F238E27FC236}">
                  <a16:creationId xmlns:a16="http://schemas.microsoft.com/office/drawing/2014/main" id="{09BF56F5-740F-6F86-3230-EE38F2C7C61B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5" name="object 10">
              <a:extLst>
                <a:ext uri="{FF2B5EF4-FFF2-40B4-BE49-F238E27FC236}">
                  <a16:creationId xmlns:a16="http://schemas.microsoft.com/office/drawing/2014/main" id="{8C4610AD-BCB9-E624-1889-F882CA080B0D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6" name="object 14">
            <a:extLst>
              <a:ext uri="{FF2B5EF4-FFF2-40B4-BE49-F238E27FC236}">
                <a16:creationId xmlns:a16="http://schemas.microsoft.com/office/drawing/2014/main" id="{00746EE5-1B39-4E19-D36D-5EBBB104029D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27" name="object 15">
              <a:extLst>
                <a:ext uri="{FF2B5EF4-FFF2-40B4-BE49-F238E27FC236}">
                  <a16:creationId xmlns:a16="http://schemas.microsoft.com/office/drawing/2014/main" id="{45BA9E45-B515-A834-F4B0-E99896C99822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8" name="object 16">
              <a:extLst>
                <a:ext uri="{FF2B5EF4-FFF2-40B4-BE49-F238E27FC236}">
                  <a16:creationId xmlns:a16="http://schemas.microsoft.com/office/drawing/2014/main" id="{AE4D5BC0-5965-8CCE-FD62-FC37458EFF60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9" name="object 14">
            <a:extLst>
              <a:ext uri="{FF2B5EF4-FFF2-40B4-BE49-F238E27FC236}">
                <a16:creationId xmlns:a16="http://schemas.microsoft.com/office/drawing/2014/main" id="{55D1007A-55F5-F001-CE72-A19F9A4D6A8F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30" name="object 15">
              <a:extLst>
                <a:ext uri="{FF2B5EF4-FFF2-40B4-BE49-F238E27FC236}">
                  <a16:creationId xmlns:a16="http://schemas.microsoft.com/office/drawing/2014/main" id="{70AD31EC-4532-6C15-87EC-37301E25CB9B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1" name="object 16">
              <a:extLst>
                <a:ext uri="{FF2B5EF4-FFF2-40B4-BE49-F238E27FC236}">
                  <a16:creationId xmlns:a16="http://schemas.microsoft.com/office/drawing/2014/main" id="{73A515A2-6A06-01C8-CC1D-DF729D979961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2" name="object 14">
            <a:extLst>
              <a:ext uri="{FF2B5EF4-FFF2-40B4-BE49-F238E27FC236}">
                <a16:creationId xmlns:a16="http://schemas.microsoft.com/office/drawing/2014/main" id="{0B45BB2A-0237-C6DD-B5D2-AD8688FCD03E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33" name="object 15">
              <a:extLst>
                <a:ext uri="{FF2B5EF4-FFF2-40B4-BE49-F238E27FC236}">
                  <a16:creationId xmlns:a16="http://schemas.microsoft.com/office/drawing/2014/main" id="{04AEA13B-FF0D-D301-E3A3-24D3A0AD6E3D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4" name="object 16">
              <a:extLst>
                <a:ext uri="{FF2B5EF4-FFF2-40B4-BE49-F238E27FC236}">
                  <a16:creationId xmlns:a16="http://schemas.microsoft.com/office/drawing/2014/main" id="{F54D13CC-5928-9ED8-EB81-D19D20522D8A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F4B41F-7B89-F5DE-8883-F00F8AA9112B}"/>
              </a:ext>
            </a:extLst>
          </p:cNvPr>
          <p:cNvSpPr txBox="1"/>
          <p:nvPr/>
        </p:nvSpPr>
        <p:spPr>
          <a:xfrm>
            <a:off x="487476" y="1105585"/>
            <a:ext cx="40845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IAM (S3 policy)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38" name="직사각형 6">
            <a:extLst>
              <a:ext uri="{FF2B5EF4-FFF2-40B4-BE49-F238E27FC236}">
                <a16:creationId xmlns:a16="http://schemas.microsoft.com/office/drawing/2014/main" id="{752D2B7B-6C1B-332B-55C2-D59E6C66CFCF}"/>
              </a:ext>
            </a:extLst>
          </p:cNvPr>
          <p:cNvSpPr/>
          <p:nvPr/>
        </p:nvSpPr>
        <p:spPr>
          <a:xfrm>
            <a:off x="2020790" y="2476423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input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146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3E86AA-B60C-4627-B3E8-AC8B6779C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01" y="1640535"/>
            <a:ext cx="3758946" cy="2819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96E026-B26D-8829-5AB9-F3845EB50F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09800" y="1630578"/>
            <a:ext cx="1948038" cy="2499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70CA27-50A7-3D7E-3D5A-42AA9A9BC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447" y="1630578"/>
            <a:ext cx="3758946" cy="28293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138F7E-142B-6B01-4C4B-4B46CA7085D2}"/>
              </a:ext>
            </a:extLst>
          </p:cNvPr>
          <p:cNvSpPr/>
          <p:nvPr/>
        </p:nvSpPr>
        <p:spPr>
          <a:xfrm>
            <a:off x="578107" y="1630578"/>
            <a:ext cx="7519286" cy="283931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29CC2A-6BE7-AA49-D55C-1FD8788E8D0D}"/>
              </a:ext>
            </a:extLst>
          </p:cNvPr>
          <p:cNvSpPr/>
          <p:nvPr/>
        </p:nvSpPr>
        <p:spPr>
          <a:xfrm flipV="1">
            <a:off x="2058212" y="2836841"/>
            <a:ext cx="1599388" cy="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089B60-9EFA-545B-154A-5DA4B3E96479}"/>
              </a:ext>
            </a:extLst>
          </p:cNvPr>
          <p:cNvSpPr/>
          <p:nvPr/>
        </p:nvSpPr>
        <p:spPr>
          <a:xfrm flipV="1">
            <a:off x="5791200" y="3200300"/>
            <a:ext cx="1599388" cy="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CFF53E-9214-A265-D9DD-45D391B27723}"/>
              </a:ext>
            </a:extLst>
          </p:cNvPr>
          <p:cNvSpPr/>
          <p:nvPr/>
        </p:nvSpPr>
        <p:spPr>
          <a:xfrm flipV="1">
            <a:off x="5708273" y="3969920"/>
            <a:ext cx="1759327" cy="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7B8ADD-4AFB-A206-AC5C-608A93A4E2FE}"/>
              </a:ext>
            </a:extLst>
          </p:cNvPr>
          <p:cNvSpPr txBox="1"/>
          <p:nvPr/>
        </p:nvSpPr>
        <p:spPr>
          <a:xfrm>
            <a:off x="487476" y="1105585"/>
            <a:ext cx="47703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IAM (ECR policy)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6EF5B5-32E2-86D5-CB56-8344D0E53047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34" name="object 8">
            <a:extLst>
              <a:ext uri="{FF2B5EF4-FFF2-40B4-BE49-F238E27FC236}">
                <a16:creationId xmlns:a16="http://schemas.microsoft.com/office/drawing/2014/main" id="{ADC91424-5826-EE64-ED71-8740F0DB9339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A18BC283-BD29-EDA9-C220-D53D5EF2F169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6" name="object 10">
              <a:extLst>
                <a:ext uri="{FF2B5EF4-FFF2-40B4-BE49-F238E27FC236}">
                  <a16:creationId xmlns:a16="http://schemas.microsoft.com/office/drawing/2014/main" id="{B00B0605-2DF3-B250-95B4-335236A85ADC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7" name="object 8">
            <a:extLst>
              <a:ext uri="{FF2B5EF4-FFF2-40B4-BE49-F238E27FC236}">
                <a16:creationId xmlns:a16="http://schemas.microsoft.com/office/drawing/2014/main" id="{415A2659-FB9A-9CF0-E0AA-7E3529BB06BE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>
              <a:extLst>
                <a:ext uri="{FF2B5EF4-FFF2-40B4-BE49-F238E27FC236}">
                  <a16:creationId xmlns:a16="http://schemas.microsoft.com/office/drawing/2014/main" id="{321EB27F-707E-9D4E-87FC-539BE11756A0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>
              <a:extLst>
                <a:ext uri="{FF2B5EF4-FFF2-40B4-BE49-F238E27FC236}">
                  <a16:creationId xmlns:a16="http://schemas.microsoft.com/office/drawing/2014/main" id="{889DCFDB-B5B1-CF19-3CF2-156B5D099719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1" name="object 14">
            <a:extLst>
              <a:ext uri="{FF2B5EF4-FFF2-40B4-BE49-F238E27FC236}">
                <a16:creationId xmlns:a16="http://schemas.microsoft.com/office/drawing/2014/main" id="{7DCD4D65-51E2-24C3-9408-500BBE155A65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id="{C04B95DB-0ED8-8127-EB9C-DE9E6EB89EE0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3" name="object 16">
              <a:extLst>
                <a:ext uri="{FF2B5EF4-FFF2-40B4-BE49-F238E27FC236}">
                  <a16:creationId xmlns:a16="http://schemas.microsoft.com/office/drawing/2014/main" id="{C96C1A19-F9D8-8696-5FE7-080A91003F70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4" name="object 14">
            <a:extLst>
              <a:ext uri="{FF2B5EF4-FFF2-40B4-BE49-F238E27FC236}">
                <a16:creationId xmlns:a16="http://schemas.microsoft.com/office/drawing/2014/main" id="{6103E987-6499-A846-D7B0-E6F08A07F220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5" name="object 15">
              <a:extLst>
                <a:ext uri="{FF2B5EF4-FFF2-40B4-BE49-F238E27FC236}">
                  <a16:creationId xmlns:a16="http://schemas.microsoft.com/office/drawing/2014/main" id="{B0C0B9AF-2EAC-34F0-EF96-96772D9863A8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6" name="object 16">
              <a:extLst>
                <a:ext uri="{FF2B5EF4-FFF2-40B4-BE49-F238E27FC236}">
                  <a16:creationId xmlns:a16="http://schemas.microsoft.com/office/drawing/2014/main" id="{FD2B6961-C22A-60DD-CA33-43F49E173F5D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7" name="object 14">
            <a:extLst>
              <a:ext uri="{FF2B5EF4-FFF2-40B4-BE49-F238E27FC236}">
                <a16:creationId xmlns:a16="http://schemas.microsoft.com/office/drawing/2014/main" id="{DF0FAA51-1307-07A2-8984-6DEDFC6019BB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48" name="object 15">
              <a:extLst>
                <a:ext uri="{FF2B5EF4-FFF2-40B4-BE49-F238E27FC236}">
                  <a16:creationId xmlns:a16="http://schemas.microsoft.com/office/drawing/2014/main" id="{1DBB7F11-4BEF-9C38-1EC5-FF88C95991EE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9" name="object 16">
              <a:extLst>
                <a:ext uri="{FF2B5EF4-FFF2-40B4-BE49-F238E27FC236}">
                  <a16:creationId xmlns:a16="http://schemas.microsoft.com/office/drawing/2014/main" id="{97344C5D-7FC0-65DF-E816-E1E6BD289A8C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51" name="직사각형 6">
            <a:extLst>
              <a:ext uri="{FF2B5EF4-FFF2-40B4-BE49-F238E27FC236}">
                <a16:creationId xmlns:a16="http://schemas.microsoft.com/office/drawing/2014/main" id="{DEB3D7AC-9FBD-A3B0-E574-5BC26674547F}"/>
              </a:ext>
            </a:extLst>
          </p:cNvPr>
          <p:cNvSpPr/>
          <p:nvPr/>
        </p:nvSpPr>
        <p:spPr>
          <a:xfrm>
            <a:off x="1988438" y="2050413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input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46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38FB5E-F674-8AD1-1B5B-1FCAA4A4A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10" y="1809750"/>
            <a:ext cx="2993500" cy="1199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4C6A2A-1BE3-BCA2-3CED-B127F3527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1567295"/>
            <a:ext cx="4514850" cy="20522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4E12CC-A8F8-3BA8-B065-E2FBF9C29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950" y="3619500"/>
            <a:ext cx="4507231" cy="8572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412EC1-B869-00F4-2DDE-69AD0F9FECC4}"/>
              </a:ext>
            </a:extLst>
          </p:cNvPr>
          <p:cNvSpPr/>
          <p:nvPr/>
        </p:nvSpPr>
        <p:spPr>
          <a:xfrm>
            <a:off x="3869055" y="3351434"/>
            <a:ext cx="1295400" cy="1959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F67B28-3E69-1AD3-F540-24BDACB6CA8D}"/>
              </a:ext>
            </a:extLst>
          </p:cNvPr>
          <p:cNvSpPr/>
          <p:nvPr/>
        </p:nvSpPr>
        <p:spPr>
          <a:xfrm>
            <a:off x="640080" y="2395880"/>
            <a:ext cx="1843278" cy="21551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581656-00AE-8CA3-9F04-F1320D3F88AA}"/>
              </a:ext>
            </a:extLst>
          </p:cNvPr>
          <p:cNvSpPr/>
          <p:nvPr/>
        </p:nvSpPr>
        <p:spPr>
          <a:xfrm>
            <a:off x="7270779" y="4010024"/>
            <a:ext cx="978478" cy="3374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34C998-20E5-1BEB-610F-5C240F76E545}"/>
              </a:ext>
            </a:extLst>
          </p:cNvPr>
          <p:cNvSpPr/>
          <p:nvPr/>
        </p:nvSpPr>
        <p:spPr>
          <a:xfrm>
            <a:off x="522311" y="1809750"/>
            <a:ext cx="2993500" cy="1199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7CD7DF-6167-3BF6-5E47-C06DB3BD2ED1}"/>
              </a:ext>
            </a:extLst>
          </p:cNvPr>
          <p:cNvSpPr/>
          <p:nvPr/>
        </p:nvSpPr>
        <p:spPr>
          <a:xfrm>
            <a:off x="3790949" y="1566178"/>
            <a:ext cx="4514849" cy="291057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6EB302-272E-5C11-D4E6-7DBE3EDFAC78}"/>
              </a:ext>
            </a:extLst>
          </p:cNvPr>
          <p:cNvSpPr txBox="1"/>
          <p:nvPr/>
        </p:nvSpPr>
        <p:spPr>
          <a:xfrm>
            <a:off x="487476" y="1105585"/>
            <a:ext cx="49227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IAM (ECR policy)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52E42E-3B55-4B7B-5956-19CB8AFF3503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44" name="object 8">
            <a:extLst>
              <a:ext uri="{FF2B5EF4-FFF2-40B4-BE49-F238E27FC236}">
                <a16:creationId xmlns:a16="http://schemas.microsoft.com/office/drawing/2014/main" id="{AE10CBDD-8958-FA95-90D2-B4B34B665922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45" name="object 9">
              <a:extLst>
                <a:ext uri="{FF2B5EF4-FFF2-40B4-BE49-F238E27FC236}">
                  <a16:creationId xmlns:a16="http://schemas.microsoft.com/office/drawing/2014/main" id="{63F68016-FCF3-ED8B-3C0D-27059E01A1E1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6" name="object 10">
              <a:extLst>
                <a:ext uri="{FF2B5EF4-FFF2-40B4-BE49-F238E27FC236}">
                  <a16:creationId xmlns:a16="http://schemas.microsoft.com/office/drawing/2014/main" id="{5E876DDC-2F03-4346-1E20-BCECB5FBC71D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7" name="object 8">
            <a:extLst>
              <a:ext uri="{FF2B5EF4-FFF2-40B4-BE49-F238E27FC236}">
                <a16:creationId xmlns:a16="http://schemas.microsoft.com/office/drawing/2014/main" id="{E62510CB-51DE-6CAA-063A-C3A3D2845772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48" name="object 9">
              <a:extLst>
                <a:ext uri="{FF2B5EF4-FFF2-40B4-BE49-F238E27FC236}">
                  <a16:creationId xmlns:a16="http://schemas.microsoft.com/office/drawing/2014/main" id="{7B5717ED-C605-A4C6-185D-737025288AC1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9" name="object 10">
              <a:extLst>
                <a:ext uri="{FF2B5EF4-FFF2-40B4-BE49-F238E27FC236}">
                  <a16:creationId xmlns:a16="http://schemas.microsoft.com/office/drawing/2014/main" id="{73B24B90-AB7D-87BE-2B85-D93E93F5514B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0" name="object 14">
            <a:extLst>
              <a:ext uri="{FF2B5EF4-FFF2-40B4-BE49-F238E27FC236}">
                <a16:creationId xmlns:a16="http://schemas.microsoft.com/office/drawing/2014/main" id="{82A5F674-7D18-6FF8-D389-C96AA1454085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310EFF0C-1A05-BE2C-DB51-4AF341A3601E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5" name="object 16">
              <a:extLst>
                <a:ext uri="{FF2B5EF4-FFF2-40B4-BE49-F238E27FC236}">
                  <a16:creationId xmlns:a16="http://schemas.microsoft.com/office/drawing/2014/main" id="{93E9C883-0FA1-65BC-48B3-2686284D23B5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4" name="object 14">
            <a:extLst>
              <a:ext uri="{FF2B5EF4-FFF2-40B4-BE49-F238E27FC236}">
                <a16:creationId xmlns:a16="http://schemas.microsoft.com/office/drawing/2014/main" id="{BC898F14-B4DF-378A-8A25-DE76622FE1EA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8" name="object 15">
              <a:extLst>
                <a:ext uri="{FF2B5EF4-FFF2-40B4-BE49-F238E27FC236}">
                  <a16:creationId xmlns:a16="http://schemas.microsoft.com/office/drawing/2014/main" id="{4583B257-EA8E-3A79-E375-409C0AF7CF02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0" name="object 16">
              <a:extLst>
                <a:ext uri="{FF2B5EF4-FFF2-40B4-BE49-F238E27FC236}">
                  <a16:creationId xmlns:a16="http://schemas.microsoft.com/office/drawing/2014/main" id="{282C8937-E892-2CB7-2E7E-FA48572A9FB8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72" name="object 14">
            <a:extLst>
              <a:ext uri="{FF2B5EF4-FFF2-40B4-BE49-F238E27FC236}">
                <a16:creationId xmlns:a16="http://schemas.microsoft.com/office/drawing/2014/main" id="{B8C71DF4-3BF4-078B-75DA-EE066E113436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73" name="object 15">
              <a:extLst>
                <a:ext uri="{FF2B5EF4-FFF2-40B4-BE49-F238E27FC236}">
                  <a16:creationId xmlns:a16="http://schemas.microsoft.com/office/drawing/2014/main" id="{ADF10666-BB47-8A77-BE92-286382595125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4" name="object 16">
              <a:extLst>
                <a:ext uri="{FF2B5EF4-FFF2-40B4-BE49-F238E27FC236}">
                  <a16:creationId xmlns:a16="http://schemas.microsoft.com/office/drawing/2014/main" id="{73CE605F-5A37-B01D-E167-8C9A970F411D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1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64F854-E5F3-6942-600C-207D836D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2" y="1611630"/>
            <a:ext cx="3710179" cy="2971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A15089-D936-CE5A-0C32-F3D9883A9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611630"/>
            <a:ext cx="3717799" cy="297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BFBF3B-4F50-CD3D-5240-4AC53A83A0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09800" y="1611630"/>
            <a:ext cx="1948038" cy="2671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2A943B-7C2D-8045-74B0-3F4B584BA9E4}"/>
              </a:ext>
            </a:extLst>
          </p:cNvPr>
          <p:cNvSpPr/>
          <p:nvPr/>
        </p:nvSpPr>
        <p:spPr>
          <a:xfrm>
            <a:off x="633221" y="1611630"/>
            <a:ext cx="3710179" cy="29718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2D3AAD-FC80-098F-9D17-A3B505227D37}"/>
              </a:ext>
            </a:extLst>
          </p:cNvPr>
          <p:cNvSpPr/>
          <p:nvPr/>
        </p:nvSpPr>
        <p:spPr>
          <a:xfrm>
            <a:off x="4724399" y="1611630"/>
            <a:ext cx="3717799" cy="29718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AFA98B-ECD5-34ED-AC02-62BF5F370516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29" name="object 8">
            <a:extLst>
              <a:ext uri="{FF2B5EF4-FFF2-40B4-BE49-F238E27FC236}">
                <a16:creationId xmlns:a16="http://schemas.microsoft.com/office/drawing/2014/main" id="{B85596FB-0701-38EA-FB16-AFA4B49E3BA0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838F2644-AEAD-C77B-C319-F7914A49044E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1" name="object 10">
              <a:extLst>
                <a:ext uri="{FF2B5EF4-FFF2-40B4-BE49-F238E27FC236}">
                  <a16:creationId xmlns:a16="http://schemas.microsoft.com/office/drawing/2014/main" id="{20BBFFE5-33C9-EE02-C184-E8520B4C6888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2" name="object 8">
            <a:extLst>
              <a:ext uri="{FF2B5EF4-FFF2-40B4-BE49-F238E27FC236}">
                <a16:creationId xmlns:a16="http://schemas.microsoft.com/office/drawing/2014/main" id="{4CDD67EE-B60B-38C5-F4B0-57D6789B40A4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6C4B2DC7-F870-3003-D35B-3372D3F5291B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4" name="object 10">
              <a:extLst>
                <a:ext uri="{FF2B5EF4-FFF2-40B4-BE49-F238E27FC236}">
                  <a16:creationId xmlns:a16="http://schemas.microsoft.com/office/drawing/2014/main" id="{CD391CDF-A495-D04E-6C58-E05CEAC5D358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5" name="object 14">
            <a:extLst>
              <a:ext uri="{FF2B5EF4-FFF2-40B4-BE49-F238E27FC236}">
                <a16:creationId xmlns:a16="http://schemas.microsoft.com/office/drawing/2014/main" id="{A67760AC-94F0-7148-600C-4380D0023C69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36" name="object 15">
              <a:extLst>
                <a:ext uri="{FF2B5EF4-FFF2-40B4-BE49-F238E27FC236}">
                  <a16:creationId xmlns:a16="http://schemas.microsoft.com/office/drawing/2014/main" id="{36168A73-8FF9-2250-E482-6B6C17CD9F70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7" name="object 16">
              <a:extLst>
                <a:ext uri="{FF2B5EF4-FFF2-40B4-BE49-F238E27FC236}">
                  <a16:creationId xmlns:a16="http://schemas.microsoft.com/office/drawing/2014/main" id="{F854644B-E597-70F7-8A08-3F1F0CC0A520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8" name="object 14">
            <a:extLst>
              <a:ext uri="{FF2B5EF4-FFF2-40B4-BE49-F238E27FC236}">
                <a16:creationId xmlns:a16="http://schemas.microsoft.com/office/drawing/2014/main" id="{9495784A-26F1-CD75-7515-30DB31BEB34B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39" name="object 15">
              <a:extLst>
                <a:ext uri="{FF2B5EF4-FFF2-40B4-BE49-F238E27FC236}">
                  <a16:creationId xmlns:a16="http://schemas.microsoft.com/office/drawing/2014/main" id="{FB062164-7E89-4938-F99C-CDD4E84233A1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1" name="object 16">
              <a:extLst>
                <a:ext uri="{FF2B5EF4-FFF2-40B4-BE49-F238E27FC236}">
                  <a16:creationId xmlns:a16="http://schemas.microsoft.com/office/drawing/2014/main" id="{F59371DB-D1D2-1BDB-C793-8AB35D0F34E0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2" name="object 14">
            <a:extLst>
              <a:ext uri="{FF2B5EF4-FFF2-40B4-BE49-F238E27FC236}">
                <a16:creationId xmlns:a16="http://schemas.microsoft.com/office/drawing/2014/main" id="{B74E340C-48E0-6F2A-9F10-79398E2AFC69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1E53A07D-CECB-DEA5-B1D4-7B3919297D95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4" name="object 16">
              <a:extLst>
                <a:ext uri="{FF2B5EF4-FFF2-40B4-BE49-F238E27FC236}">
                  <a16:creationId xmlns:a16="http://schemas.microsoft.com/office/drawing/2014/main" id="{EFF41DF0-854E-7B25-53E5-6EC06F255E56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10AD6B0-C9EF-F894-2DDC-415CACBF628D}"/>
              </a:ext>
            </a:extLst>
          </p:cNvPr>
          <p:cNvSpPr txBox="1"/>
          <p:nvPr/>
        </p:nvSpPr>
        <p:spPr>
          <a:xfrm>
            <a:off x="487476" y="1105585"/>
            <a:ext cx="53799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IAM (Service policy)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46" name="직사각형 6">
            <a:extLst>
              <a:ext uri="{FF2B5EF4-FFF2-40B4-BE49-F238E27FC236}">
                <a16:creationId xmlns:a16="http://schemas.microsoft.com/office/drawing/2014/main" id="{6301F7B1-BE9E-1EFB-EFFF-617AC2063903}"/>
              </a:ext>
            </a:extLst>
          </p:cNvPr>
          <p:cNvSpPr/>
          <p:nvPr/>
        </p:nvSpPr>
        <p:spPr>
          <a:xfrm>
            <a:off x="2209800" y="2040861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input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543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3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6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5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7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69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5807DF-F205-04CC-2EE0-33F6D4B6F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05" y="1784486"/>
            <a:ext cx="3524250" cy="1228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63501-7EBA-AE2D-52BA-B91B0194E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9118" y="1285764"/>
            <a:ext cx="3690361" cy="2694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083B2F-B914-3CD2-B40B-549BF32B7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118" y="3959438"/>
            <a:ext cx="3690361" cy="5173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BAC47D-8C9D-6C68-156E-E3BDE3D25152}"/>
              </a:ext>
            </a:extLst>
          </p:cNvPr>
          <p:cNvSpPr/>
          <p:nvPr/>
        </p:nvSpPr>
        <p:spPr>
          <a:xfrm>
            <a:off x="944880" y="2395880"/>
            <a:ext cx="2438400" cy="21551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71197D-0501-8020-8CCF-D18DED9E0B14}"/>
              </a:ext>
            </a:extLst>
          </p:cNvPr>
          <p:cNvSpPr/>
          <p:nvPr/>
        </p:nvSpPr>
        <p:spPr>
          <a:xfrm>
            <a:off x="4648200" y="2395880"/>
            <a:ext cx="1143000" cy="156355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712139-14B2-2AC6-7E91-52CC03CBF0A6}"/>
              </a:ext>
            </a:extLst>
          </p:cNvPr>
          <p:cNvSpPr/>
          <p:nvPr/>
        </p:nvSpPr>
        <p:spPr>
          <a:xfrm>
            <a:off x="7490626" y="4195233"/>
            <a:ext cx="765345" cy="21006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7DC3A-A3EC-929B-5E86-C74D7DF2FABE}"/>
              </a:ext>
            </a:extLst>
          </p:cNvPr>
          <p:cNvSpPr/>
          <p:nvPr/>
        </p:nvSpPr>
        <p:spPr>
          <a:xfrm>
            <a:off x="820806" y="1784485"/>
            <a:ext cx="3524250" cy="122872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AB5FB5-09D6-D7BC-EDA9-B19E49C75F5C}"/>
              </a:ext>
            </a:extLst>
          </p:cNvPr>
          <p:cNvSpPr/>
          <p:nvPr/>
        </p:nvSpPr>
        <p:spPr>
          <a:xfrm>
            <a:off x="4602480" y="1285764"/>
            <a:ext cx="3704077" cy="319098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49BC5-CB4C-8D60-908B-039EC5A28437}"/>
              </a:ext>
            </a:extLst>
          </p:cNvPr>
          <p:cNvSpPr txBox="1"/>
          <p:nvPr/>
        </p:nvSpPr>
        <p:spPr>
          <a:xfrm>
            <a:off x="487476" y="1105585"/>
            <a:ext cx="46179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IAM (Service policy)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927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1AFCE3-D7FB-91C8-35A8-F35ADECB2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0" y="1504950"/>
            <a:ext cx="3428999" cy="304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81C695B-ABA1-DCC4-5091-FFC49EF72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605" y="4248150"/>
            <a:ext cx="1108954" cy="30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B2C2458-2762-F9DF-F48A-6BECFA138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504950"/>
            <a:ext cx="3886200" cy="27653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73C9FA-8F37-04F5-EA9E-3CEF9152F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4248150"/>
            <a:ext cx="3886200" cy="304800"/>
          </a:xfrm>
          <a:prstGeom prst="rect">
            <a:avLst/>
          </a:prstGeom>
        </p:spPr>
      </p:pic>
      <p:sp>
        <p:nvSpPr>
          <p:cNvPr id="25" name="직사각형 30">
            <a:extLst>
              <a:ext uri="{FF2B5EF4-FFF2-40B4-BE49-F238E27FC236}">
                <a16:creationId xmlns:a16="http://schemas.microsoft.com/office/drawing/2014/main" id="{B8EB761D-B3C5-3E5E-B828-0C14DA73AC76}"/>
              </a:ext>
            </a:extLst>
          </p:cNvPr>
          <p:cNvSpPr/>
          <p:nvPr/>
        </p:nvSpPr>
        <p:spPr>
          <a:xfrm>
            <a:off x="723276" y="3960910"/>
            <a:ext cx="444370" cy="304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60D36-F05A-5AEE-4A01-B8ACDF3A5742}"/>
              </a:ext>
            </a:extLst>
          </p:cNvPr>
          <p:cNvSpPr/>
          <p:nvPr/>
        </p:nvSpPr>
        <p:spPr>
          <a:xfrm>
            <a:off x="686560" y="1504950"/>
            <a:ext cx="3428999" cy="30480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8AAB9C-541E-EB4F-42F0-811711FF2484}"/>
              </a:ext>
            </a:extLst>
          </p:cNvPr>
          <p:cNvSpPr/>
          <p:nvPr/>
        </p:nvSpPr>
        <p:spPr>
          <a:xfrm>
            <a:off x="4419600" y="1504950"/>
            <a:ext cx="3886200" cy="30480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ACDE44-31F8-1A65-599E-2C1BD73BF700}"/>
              </a:ext>
            </a:extLst>
          </p:cNvPr>
          <p:cNvSpPr/>
          <p:nvPr/>
        </p:nvSpPr>
        <p:spPr>
          <a:xfrm>
            <a:off x="7520940" y="4267200"/>
            <a:ext cx="762000" cy="27051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178656-1335-9FBF-8AFE-430EF4CD978A}"/>
              </a:ext>
            </a:extLst>
          </p:cNvPr>
          <p:cNvSpPr/>
          <p:nvPr/>
        </p:nvSpPr>
        <p:spPr>
          <a:xfrm>
            <a:off x="3566919" y="4265711"/>
            <a:ext cx="494541" cy="2720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E453FD-9D72-C85F-2E2E-88122393D401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35" name="object 8">
            <a:extLst>
              <a:ext uri="{FF2B5EF4-FFF2-40B4-BE49-F238E27FC236}">
                <a16:creationId xmlns:a16="http://schemas.microsoft.com/office/drawing/2014/main" id="{E0045B2F-9C9E-6038-1B05-EFD9551967A6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36" name="object 9">
              <a:extLst>
                <a:ext uri="{FF2B5EF4-FFF2-40B4-BE49-F238E27FC236}">
                  <a16:creationId xmlns:a16="http://schemas.microsoft.com/office/drawing/2014/main" id="{BDE95073-F8A3-54B6-BC43-961FE4640232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7" name="object 10">
              <a:extLst>
                <a:ext uri="{FF2B5EF4-FFF2-40B4-BE49-F238E27FC236}">
                  <a16:creationId xmlns:a16="http://schemas.microsoft.com/office/drawing/2014/main" id="{47C82AB4-4699-C22B-F03A-E032A2754F27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8" name="object 8">
            <a:extLst>
              <a:ext uri="{FF2B5EF4-FFF2-40B4-BE49-F238E27FC236}">
                <a16:creationId xmlns:a16="http://schemas.microsoft.com/office/drawing/2014/main" id="{903744F4-EAB0-3C13-10AF-281383BA7D2F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9" name="object 9">
              <a:extLst>
                <a:ext uri="{FF2B5EF4-FFF2-40B4-BE49-F238E27FC236}">
                  <a16:creationId xmlns:a16="http://schemas.microsoft.com/office/drawing/2014/main" id="{82710DC1-D31C-981E-F3C2-6F3357641FED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0" name="object 10">
              <a:extLst>
                <a:ext uri="{FF2B5EF4-FFF2-40B4-BE49-F238E27FC236}">
                  <a16:creationId xmlns:a16="http://schemas.microsoft.com/office/drawing/2014/main" id="{FC3A0F11-F687-9088-D6C6-AE6A83D9C4B9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1" name="object 14">
            <a:extLst>
              <a:ext uri="{FF2B5EF4-FFF2-40B4-BE49-F238E27FC236}">
                <a16:creationId xmlns:a16="http://schemas.microsoft.com/office/drawing/2014/main" id="{B4D3A277-8442-1F75-5A32-B81CFCD4587F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id="{6E83564C-A7DC-67B5-6625-D8CC67B29735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3" name="object 16">
              <a:extLst>
                <a:ext uri="{FF2B5EF4-FFF2-40B4-BE49-F238E27FC236}">
                  <a16:creationId xmlns:a16="http://schemas.microsoft.com/office/drawing/2014/main" id="{D520709B-FE7B-5482-D6ED-3762BFC71281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4" name="object 14">
            <a:extLst>
              <a:ext uri="{FF2B5EF4-FFF2-40B4-BE49-F238E27FC236}">
                <a16:creationId xmlns:a16="http://schemas.microsoft.com/office/drawing/2014/main" id="{E67D3F53-6193-27B0-5C9F-16631C5A3643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5" name="object 15">
              <a:extLst>
                <a:ext uri="{FF2B5EF4-FFF2-40B4-BE49-F238E27FC236}">
                  <a16:creationId xmlns:a16="http://schemas.microsoft.com/office/drawing/2014/main" id="{B9E4A2FA-646B-DF19-214B-A69B540D7468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6" name="object 16">
              <a:extLst>
                <a:ext uri="{FF2B5EF4-FFF2-40B4-BE49-F238E27FC236}">
                  <a16:creationId xmlns:a16="http://schemas.microsoft.com/office/drawing/2014/main" id="{FFFFC721-ABE1-195C-231C-CE5CF66A2C64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7" name="object 14">
            <a:extLst>
              <a:ext uri="{FF2B5EF4-FFF2-40B4-BE49-F238E27FC236}">
                <a16:creationId xmlns:a16="http://schemas.microsoft.com/office/drawing/2014/main" id="{92F35BBC-0C1B-8F60-3BB3-D8CD90D0199A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48" name="object 15">
              <a:extLst>
                <a:ext uri="{FF2B5EF4-FFF2-40B4-BE49-F238E27FC236}">
                  <a16:creationId xmlns:a16="http://schemas.microsoft.com/office/drawing/2014/main" id="{506B85FD-43EE-3AAE-0156-4F202497358E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9" name="object 16">
              <a:extLst>
                <a:ext uri="{FF2B5EF4-FFF2-40B4-BE49-F238E27FC236}">
                  <a16:creationId xmlns:a16="http://schemas.microsoft.com/office/drawing/2014/main" id="{B81B16C6-55D0-7A3B-6656-686DE14B0ED7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46F92AF-7365-6B89-5F7E-BCBA6E86A25A}"/>
              </a:ext>
            </a:extLst>
          </p:cNvPr>
          <p:cNvSpPr txBox="1"/>
          <p:nvPr/>
        </p:nvSpPr>
        <p:spPr>
          <a:xfrm>
            <a:off x="487476" y="1105585"/>
            <a:ext cx="36703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IAM (EC2 Role)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75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E577FBC-07A2-5CB0-EA98-A0BBB4D5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04950"/>
            <a:ext cx="3048000" cy="6836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94DFE5-9903-12F6-B94B-7B6764690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74" y="2302468"/>
            <a:ext cx="5351395" cy="17354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86B29-7DD4-B166-A833-F5DB843FA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795" y="4026485"/>
            <a:ext cx="4260200" cy="438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DDFD73-6467-1191-28B6-22F63ABF3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4007435"/>
            <a:ext cx="1859481" cy="457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4264AE-2915-EFBF-8261-2C22A88C6D0A}"/>
              </a:ext>
            </a:extLst>
          </p:cNvPr>
          <p:cNvSpPr/>
          <p:nvPr/>
        </p:nvSpPr>
        <p:spPr>
          <a:xfrm>
            <a:off x="1004447" y="2302468"/>
            <a:ext cx="5337548" cy="216216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371E7F-9BDE-5CF1-02C0-566C9EF0913A}"/>
              </a:ext>
            </a:extLst>
          </p:cNvPr>
          <p:cNvSpPr/>
          <p:nvPr/>
        </p:nvSpPr>
        <p:spPr>
          <a:xfrm>
            <a:off x="998613" y="1509664"/>
            <a:ext cx="3039987" cy="6788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3FAC5D-31F5-DDE0-C632-C7BFCCE045AC}"/>
              </a:ext>
            </a:extLst>
          </p:cNvPr>
          <p:cNvSpPr/>
          <p:nvPr/>
        </p:nvSpPr>
        <p:spPr>
          <a:xfrm>
            <a:off x="1153930" y="1828952"/>
            <a:ext cx="1894069" cy="19813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C4817-A903-97E1-9479-B64885BACFA7}"/>
              </a:ext>
            </a:extLst>
          </p:cNvPr>
          <p:cNvSpPr/>
          <p:nvPr/>
        </p:nvSpPr>
        <p:spPr>
          <a:xfrm>
            <a:off x="5393420" y="4071646"/>
            <a:ext cx="883597" cy="34524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E32F7C-16B0-AE79-6BDB-1877195CA9E2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38" name="object 8">
            <a:extLst>
              <a:ext uri="{FF2B5EF4-FFF2-40B4-BE49-F238E27FC236}">
                <a16:creationId xmlns:a16="http://schemas.microsoft.com/office/drawing/2014/main" id="{70C5119F-C026-F335-1A49-AD0197DABFC9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39" name="object 9">
              <a:extLst>
                <a:ext uri="{FF2B5EF4-FFF2-40B4-BE49-F238E27FC236}">
                  <a16:creationId xmlns:a16="http://schemas.microsoft.com/office/drawing/2014/main" id="{DEF320CD-5101-441B-7D46-D41198E972EE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0" name="object 10">
              <a:extLst>
                <a:ext uri="{FF2B5EF4-FFF2-40B4-BE49-F238E27FC236}">
                  <a16:creationId xmlns:a16="http://schemas.microsoft.com/office/drawing/2014/main" id="{82165557-6B69-6C90-82F4-5564E63EDFA8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1" name="object 8">
            <a:extLst>
              <a:ext uri="{FF2B5EF4-FFF2-40B4-BE49-F238E27FC236}">
                <a16:creationId xmlns:a16="http://schemas.microsoft.com/office/drawing/2014/main" id="{7EC0AD03-8028-E584-9FAA-3A2F1A658FB9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42" name="object 9">
              <a:extLst>
                <a:ext uri="{FF2B5EF4-FFF2-40B4-BE49-F238E27FC236}">
                  <a16:creationId xmlns:a16="http://schemas.microsoft.com/office/drawing/2014/main" id="{8D02C2FE-4F5F-2F5F-94F4-50FA9A3C6420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3" name="object 10">
              <a:extLst>
                <a:ext uri="{FF2B5EF4-FFF2-40B4-BE49-F238E27FC236}">
                  <a16:creationId xmlns:a16="http://schemas.microsoft.com/office/drawing/2014/main" id="{514F1447-21EA-22F5-E8E7-03710CFEE516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4" name="object 14">
            <a:extLst>
              <a:ext uri="{FF2B5EF4-FFF2-40B4-BE49-F238E27FC236}">
                <a16:creationId xmlns:a16="http://schemas.microsoft.com/office/drawing/2014/main" id="{20875F7E-CD37-DDB3-CD2F-51A086FDCB18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5" name="object 15">
              <a:extLst>
                <a:ext uri="{FF2B5EF4-FFF2-40B4-BE49-F238E27FC236}">
                  <a16:creationId xmlns:a16="http://schemas.microsoft.com/office/drawing/2014/main" id="{88D1D2E3-C7A7-24CB-BEDA-36B9CA79727C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6" name="object 16">
              <a:extLst>
                <a:ext uri="{FF2B5EF4-FFF2-40B4-BE49-F238E27FC236}">
                  <a16:creationId xmlns:a16="http://schemas.microsoft.com/office/drawing/2014/main" id="{1038D549-DB50-613A-8C3F-9A03293EB95D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7" name="object 14">
            <a:extLst>
              <a:ext uri="{FF2B5EF4-FFF2-40B4-BE49-F238E27FC236}">
                <a16:creationId xmlns:a16="http://schemas.microsoft.com/office/drawing/2014/main" id="{DA620516-1844-BA50-E76E-54143452ED49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8" name="object 15">
              <a:extLst>
                <a:ext uri="{FF2B5EF4-FFF2-40B4-BE49-F238E27FC236}">
                  <a16:creationId xmlns:a16="http://schemas.microsoft.com/office/drawing/2014/main" id="{7505E85B-B57D-1E84-DD41-FD25B00987D0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9" name="object 16">
              <a:extLst>
                <a:ext uri="{FF2B5EF4-FFF2-40B4-BE49-F238E27FC236}">
                  <a16:creationId xmlns:a16="http://schemas.microsoft.com/office/drawing/2014/main" id="{B9C7C79E-854C-896C-090F-ED45929DB4CA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0" name="object 14">
            <a:extLst>
              <a:ext uri="{FF2B5EF4-FFF2-40B4-BE49-F238E27FC236}">
                <a16:creationId xmlns:a16="http://schemas.microsoft.com/office/drawing/2014/main" id="{6F41424C-7EF1-8E8A-8BBE-9ED8936BF50F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D39E32BC-A719-5D14-9436-7FF5E425072F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5" name="object 16">
              <a:extLst>
                <a:ext uri="{FF2B5EF4-FFF2-40B4-BE49-F238E27FC236}">
                  <a16:creationId xmlns:a16="http://schemas.microsoft.com/office/drawing/2014/main" id="{B2C7BA45-59F1-438A-A86E-104979F66999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F0AE84C-F817-3B28-E2FD-836610CE52D7}"/>
              </a:ext>
            </a:extLst>
          </p:cNvPr>
          <p:cNvSpPr txBox="1"/>
          <p:nvPr/>
        </p:nvSpPr>
        <p:spPr>
          <a:xfrm>
            <a:off x="487476" y="1105585"/>
            <a:ext cx="36703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IAM (EC2 Role)</a:t>
            </a:r>
            <a:endParaRPr lang="ko-KR" altLang="en-US" sz="15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451610" y="1867480"/>
            <a:ext cx="45719" cy="1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A945BD-C3A7-8261-6E3A-C30364D4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22" y="1783555"/>
            <a:ext cx="3060207" cy="21574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8E9BF2-B04D-40E4-74C1-1911CA9A4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783556"/>
            <a:ext cx="4667250" cy="21574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295943-AE69-50C5-0453-42F62B6B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045" y="3636168"/>
            <a:ext cx="1108954" cy="3048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6B7477-0580-C51F-DF29-1E9F9E917BE4}"/>
              </a:ext>
            </a:extLst>
          </p:cNvPr>
          <p:cNvSpPr/>
          <p:nvPr/>
        </p:nvSpPr>
        <p:spPr>
          <a:xfrm>
            <a:off x="710299" y="1783556"/>
            <a:ext cx="3059330" cy="21574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26764D-D2EE-9CA0-7B41-D68A903E59E6}"/>
              </a:ext>
            </a:extLst>
          </p:cNvPr>
          <p:cNvSpPr/>
          <p:nvPr/>
        </p:nvSpPr>
        <p:spPr>
          <a:xfrm>
            <a:off x="3954780" y="1794986"/>
            <a:ext cx="4667250" cy="214598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AE766A-9589-E438-F3FB-2FCFE997A993}"/>
              </a:ext>
            </a:extLst>
          </p:cNvPr>
          <p:cNvSpPr/>
          <p:nvPr/>
        </p:nvSpPr>
        <p:spPr>
          <a:xfrm>
            <a:off x="4038601" y="3617103"/>
            <a:ext cx="990600" cy="17384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37A6E4-18B8-9D8D-9128-76694DF79AFF}"/>
              </a:ext>
            </a:extLst>
          </p:cNvPr>
          <p:cNvSpPr/>
          <p:nvPr/>
        </p:nvSpPr>
        <p:spPr>
          <a:xfrm>
            <a:off x="8077199" y="3663238"/>
            <a:ext cx="515647" cy="242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E965A5-CDBB-D1B7-EA72-427514257499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37" name="object 8">
            <a:extLst>
              <a:ext uri="{FF2B5EF4-FFF2-40B4-BE49-F238E27FC236}">
                <a16:creationId xmlns:a16="http://schemas.microsoft.com/office/drawing/2014/main" id="{0FA76DE7-335F-7582-8ED8-9F89F5114813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38" name="object 9">
              <a:extLst>
                <a:ext uri="{FF2B5EF4-FFF2-40B4-BE49-F238E27FC236}">
                  <a16:creationId xmlns:a16="http://schemas.microsoft.com/office/drawing/2014/main" id="{710AEA9E-FA65-CD4A-75E3-BB583B48EB16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>
              <a:extLst>
                <a:ext uri="{FF2B5EF4-FFF2-40B4-BE49-F238E27FC236}">
                  <a16:creationId xmlns:a16="http://schemas.microsoft.com/office/drawing/2014/main" id="{D49857C0-4DCB-ECF4-00E1-BC7D84C583AF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8">
            <a:extLst>
              <a:ext uri="{FF2B5EF4-FFF2-40B4-BE49-F238E27FC236}">
                <a16:creationId xmlns:a16="http://schemas.microsoft.com/office/drawing/2014/main" id="{66BAC253-CBF6-DEB4-8985-C71C55381D15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41" name="object 9">
              <a:extLst>
                <a:ext uri="{FF2B5EF4-FFF2-40B4-BE49-F238E27FC236}">
                  <a16:creationId xmlns:a16="http://schemas.microsoft.com/office/drawing/2014/main" id="{D44037C7-C44B-D1D8-408E-C915594FC7A7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0">
              <a:extLst>
                <a:ext uri="{FF2B5EF4-FFF2-40B4-BE49-F238E27FC236}">
                  <a16:creationId xmlns:a16="http://schemas.microsoft.com/office/drawing/2014/main" id="{DF14E9B0-6B34-97A0-8EA1-257CF77EC76B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>
            <a:extLst>
              <a:ext uri="{FF2B5EF4-FFF2-40B4-BE49-F238E27FC236}">
                <a16:creationId xmlns:a16="http://schemas.microsoft.com/office/drawing/2014/main" id="{21D95B45-C705-2A47-40DF-2F018E364CCB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4" name="object 15">
              <a:extLst>
                <a:ext uri="{FF2B5EF4-FFF2-40B4-BE49-F238E27FC236}">
                  <a16:creationId xmlns:a16="http://schemas.microsoft.com/office/drawing/2014/main" id="{3C00D60D-0AC6-8957-B95C-C02BE73E326B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>
              <a:extLst>
                <a:ext uri="{FF2B5EF4-FFF2-40B4-BE49-F238E27FC236}">
                  <a16:creationId xmlns:a16="http://schemas.microsoft.com/office/drawing/2014/main" id="{9606B60E-B786-72B3-761C-4FDFF4285FFB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>
            <a:extLst>
              <a:ext uri="{FF2B5EF4-FFF2-40B4-BE49-F238E27FC236}">
                <a16:creationId xmlns:a16="http://schemas.microsoft.com/office/drawing/2014/main" id="{94B7667E-084F-B07D-5670-EF86D3459BFF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7" name="object 15">
              <a:extLst>
                <a:ext uri="{FF2B5EF4-FFF2-40B4-BE49-F238E27FC236}">
                  <a16:creationId xmlns:a16="http://schemas.microsoft.com/office/drawing/2014/main" id="{E118DBB6-10A3-7459-A8E4-5C338012DE34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>
              <a:extLst>
                <a:ext uri="{FF2B5EF4-FFF2-40B4-BE49-F238E27FC236}">
                  <a16:creationId xmlns:a16="http://schemas.microsoft.com/office/drawing/2014/main" id="{9A1ABEFE-529C-9D9A-0008-26B8A943E293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9" name="object 14">
            <a:extLst>
              <a:ext uri="{FF2B5EF4-FFF2-40B4-BE49-F238E27FC236}">
                <a16:creationId xmlns:a16="http://schemas.microsoft.com/office/drawing/2014/main" id="{9203A293-E917-4030-9781-A086182B427A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50" name="object 15">
              <a:extLst>
                <a:ext uri="{FF2B5EF4-FFF2-40B4-BE49-F238E27FC236}">
                  <a16:creationId xmlns:a16="http://schemas.microsoft.com/office/drawing/2014/main" id="{F1A5E788-2896-77BE-4F46-473EA720D82D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1" name="object 16">
              <a:extLst>
                <a:ext uri="{FF2B5EF4-FFF2-40B4-BE49-F238E27FC236}">
                  <a16:creationId xmlns:a16="http://schemas.microsoft.com/office/drawing/2014/main" id="{B0938F6A-1E49-C9D7-6A52-616BB5510E0E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EB44E5E-1790-1FBB-AE4A-D8DE75DA7962}"/>
              </a:ext>
            </a:extLst>
          </p:cNvPr>
          <p:cNvSpPr txBox="1"/>
          <p:nvPr/>
        </p:nvSpPr>
        <p:spPr>
          <a:xfrm>
            <a:off x="487476" y="1105585"/>
            <a:ext cx="36703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IAM (Service Role)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58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CEE643-2F1D-511E-9756-1E8A914C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7" y="1756794"/>
            <a:ext cx="3862855" cy="1637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08E797-1A7B-C664-32F1-1FDB61343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64542"/>
            <a:ext cx="3862855" cy="43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B52E6C-FCD2-67D4-CB1D-F3CE7024E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006" y="1194819"/>
            <a:ext cx="3794759" cy="1123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63D6D8-6569-84B6-7DB4-158F86FE0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006" y="2571749"/>
            <a:ext cx="3794759" cy="11888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4DB79F-7D29-50CF-2BA5-C2650BD21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2006" y="3760613"/>
            <a:ext cx="3794759" cy="4381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D8CCA4-7955-1F72-B6BD-1E190AB578AA}"/>
              </a:ext>
            </a:extLst>
          </p:cNvPr>
          <p:cNvSpPr/>
          <p:nvPr/>
        </p:nvSpPr>
        <p:spPr>
          <a:xfrm>
            <a:off x="596395" y="1756794"/>
            <a:ext cx="3869458" cy="204214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A71DAF-6AB3-EBAA-9F8D-E6BB3A866160}"/>
              </a:ext>
            </a:extLst>
          </p:cNvPr>
          <p:cNvSpPr/>
          <p:nvPr/>
        </p:nvSpPr>
        <p:spPr>
          <a:xfrm>
            <a:off x="4612006" y="1194819"/>
            <a:ext cx="3794759" cy="11239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CFA78A-8FC5-9007-69E1-1980E819A3D9}"/>
              </a:ext>
            </a:extLst>
          </p:cNvPr>
          <p:cNvSpPr/>
          <p:nvPr/>
        </p:nvSpPr>
        <p:spPr>
          <a:xfrm>
            <a:off x="4618608" y="2571748"/>
            <a:ext cx="3794759" cy="162701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46B125-F124-54BC-9CE2-E0C8074610C4}"/>
              </a:ext>
            </a:extLst>
          </p:cNvPr>
          <p:cNvSpPr/>
          <p:nvPr/>
        </p:nvSpPr>
        <p:spPr>
          <a:xfrm>
            <a:off x="3764280" y="3469716"/>
            <a:ext cx="676593" cy="2545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341A4B-60E9-3A3E-CEFC-88B7AEA529ED}"/>
              </a:ext>
            </a:extLst>
          </p:cNvPr>
          <p:cNvSpPr/>
          <p:nvPr/>
        </p:nvSpPr>
        <p:spPr>
          <a:xfrm>
            <a:off x="7550544" y="3806716"/>
            <a:ext cx="818678" cy="33877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7D294C-B633-86EA-0956-A90AD8484650}"/>
              </a:ext>
            </a:extLst>
          </p:cNvPr>
          <p:cNvSpPr/>
          <p:nvPr/>
        </p:nvSpPr>
        <p:spPr>
          <a:xfrm>
            <a:off x="4744771" y="1733550"/>
            <a:ext cx="2478989" cy="2545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D42544-70BA-6034-366F-EEAD87E67A11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24" name="object 8">
            <a:extLst>
              <a:ext uri="{FF2B5EF4-FFF2-40B4-BE49-F238E27FC236}">
                <a16:creationId xmlns:a16="http://schemas.microsoft.com/office/drawing/2014/main" id="{E5264231-FBA4-066E-7CBB-327E8D54E3F9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25" name="object 9">
              <a:extLst>
                <a:ext uri="{FF2B5EF4-FFF2-40B4-BE49-F238E27FC236}">
                  <a16:creationId xmlns:a16="http://schemas.microsoft.com/office/drawing/2014/main" id="{146A60ED-45CB-FB3E-8D4B-EF20D6BEF4EE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6" name="object 10">
              <a:extLst>
                <a:ext uri="{FF2B5EF4-FFF2-40B4-BE49-F238E27FC236}">
                  <a16:creationId xmlns:a16="http://schemas.microsoft.com/office/drawing/2014/main" id="{37E999A6-1EBA-315C-F8F5-6E7895AEF27D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7" name="object 8">
            <a:extLst>
              <a:ext uri="{FF2B5EF4-FFF2-40B4-BE49-F238E27FC236}">
                <a16:creationId xmlns:a16="http://schemas.microsoft.com/office/drawing/2014/main" id="{76266A76-7DF7-7407-F487-8474EC8E79D7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22BCEA95-ECFF-B204-3C4F-ED900462784A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9" name="object 10">
              <a:extLst>
                <a:ext uri="{FF2B5EF4-FFF2-40B4-BE49-F238E27FC236}">
                  <a16:creationId xmlns:a16="http://schemas.microsoft.com/office/drawing/2014/main" id="{853119AA-90CE-AF7A-B191-128AFABFA28C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0" name="object 14">
            <a:extLst>
              <a:ext uri="{FF2B5EF4-FFF2-40B4-BE49-F238E27FC236}">
                <a16:creationId xmlns:a16="http://schemas.microsoft.com/office/drawing/2014/main" id="{46BC94D9-6468-87C6-9AC2-E4B7B7A6D52A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31" name="object 15">
              <a:extLst>
                <a:ext uri="{FF2B5EF4-FFF2-40B4-BE49-F238E27FC236}">
                  <a16:creationId xmlns:a16="http://schemas.microsoft.com/office/drawing/2014/main" id="{9F426911-FC75-7287-AFBE-4E36049D2C7D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2" name="object 16">
              <a:extLst>
                <a:ext uri="{FF2B5EF4-FFF2-40B4-BE49-F238E27FC236}">
                  <a16:creationId xmlns:a16="http://schemas.microsoft.com/office/drawing/2014/main" id="{D9BE06A4-F363-C27C-6A11-31660D8E6121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3" name="object 14">
            <a:extLst>
              <a:ext uri="{FF2B5EF4-FFF2-40B4-BE49-F238E27FC236}">
                <a16:creationId xmlns:a16="http://schemas.microsoft.com/office/drawing/2014/main" id="{9CA70607-F294-B671-112C-6BD7F9A1F498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34" name="object 15">
              <a:extLst>
                <a:ext uri="{FF2B5EF4-FFF2-40B4-BE49-F238E27FC236}">
                  <a16:creationId xmlns:a16="http://schemas.microsoft.com/office/drawing/2014/main" id="{BC875E2F-C182-1731-693E-763D2127EBAB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5" name="object 16">
              <a:extLst>
                <a:ext uri="{FF2B5EF4-FFF2-40B4-BE49-F238E27FC236}">
                  <a16:creationId xmlns:a16="http://schemas.microsoft.com/office/drawing/2014/main" id="{DE10B85F-5573-129F-1675-3E926833CCEC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6" name="object 14">
            <a:extLst>
              <a:ext uri="{FF2B5EF4-FFF2-40B4-BE49-F238E27FC236}">
                <a16:creationId xmlns:a16="http://schemas.microsoft.com/office/drawing/2014/main" id="{B4DD2C0E-27B3-E522-355D-304F09A1B6F3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37" name="object 15">
              <a:extLst>
                <a:ext uri="{FF2B5EF4-FFF2-40B4-BE49-F238E27FC236}">
                  <a16:creationId xmlns:a16="http://schemas.microsoft.com/office/drawing/2014/main" id="{AA455531-4B86-EB5A-BDAD-86FDFAE750C7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8" name="object 16">
              <a:extLst>
                <a:ext uri="{FF2B5EF4-FFF2-40B4-BE49-F238E27FC236}">
                  <a16:creationId xmlns:a16="http://schemas.microsoft.com/office/drawing/2014/main" id="{EB98CD68-2E31-2EE1-98DE-DA63052CA610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3658094-C258-4C00-FED9-EE039A4536B0}"/>
              </a:ext>
            </a:extLst>
          </p:cNvPr>
          <p:cNvSpPr txBox="1"/>
          <p:nvPr/>
        </p:nvSpPr>
        <p:spPr>
          <a:xfrm>
            <a:off x="487476" y="1105585"/>
            <a:ext cx="36703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IAM (Service Role)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042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129849" y="451434"/>
            <a:ext cx="884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atin typeface="맑은 고딕"/>
                <a:ea typeface="맑은 고딕"/>
              </a:rPr>
              <a:t>목 차</a:t>
            </a:r>
          </a:p>
        </p:txBody>
      </p:sp>
      <p:grpSp>
        <p:nvGrpSpPr>
          <p:cNvPr id="14" name="object 3"/>
          <p:cNvGrpSpPr/>
          <p:nvPr/>
        </p:nvGrpSpPr>
        <p:grpSpPr>
          <a:xfrm>
            <a:off x="5991759" y="1352550"/>
            <a:ext cx="2325624" cy="571496"/>
            <a:chOff x="722376" y="1376937"/>
            <a:chExt cx="3875530" cy="571496"/>
          </a:xfrm>
        </p:grpSpPr>
        <p:pic>
          <p:nvPicPr>
            <p:cNvPr id="15" name="object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42188" y="1440179"/>
              <a:ext cx="3818382" cy="471677"/>
            </a:xfrm>
            <a:prstGeom prst="rect">
              <a:avLst/>
            </a:prstGeom>
          </p:spPr>
        </p:pic>
        <p:pic>
          <p:nvPicPr>
            <p:cNvPr id="16" name="object 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005327" y="1413510"/>
              <a:ext cx="1592579" cy="534923"/>
            </a:xfrm>
            <a:prstGeom prst="rect">
              <a:avLst/>
            </a:prstGeom>
          </p:spPr>
        </p:pic>
        <p:sp>
          <p:nvSpPr>
            <p:cNvPr id="17" name="object 6"/>
            <p:cNvSpPr/>
            <p:nvPr/>
          </p:nvSpPr>
          <p:spPr>
            <a:xfrm>
              <a:off x="722376" y="1376937"/>
              <a:ext cx="3788410" cy="441325"/>
            </a:xfrm>
            <a:custGeom>
              <a:avLst/>
              <a:gdLst/>
              <a:ahLst/>
              <a:cxnLst/>
              <a:rect l="l" t="t" r="r" b="b"/>
              <a:pathLst>
                <a:path w="3788410" h="441325">
                  <a:moveTo>
                    <a:pt x="3758171" y="0"/>
                  </a:moveTo>
                  <a:lnTo>
                    <a:pt x="29730" y="0"/>
                  </a:lnTo>
                  <a:lnTo>
                    <a:pt x="18157" y="2336"/>
                  </a:lnTo>
                  <a:lnTo>
                    <a:pt x="8707" y="8707"/>
                  </a:lnTo>
                  <a:lnTo>
                    <a:pt x="2336" y="18157"/>
                  </a:lnTo>
                  <a:lnTo>
                    <a:pt x="0" y="29730"/>
                  </a:lnTo>
                  <a:lnTo>
                    <a:pt x="0" y="411454"/>
                  </a:lnTo>
                  <a:lnTo>
                    <a:pt x="2336" y="423029"/>
                  </a:lnTo>
                  <a:lnTo>
                    <a:pt x="8707" y="432484"/>
                  </a:lnTo>
                  <a:lnTo>
                    <a:pt x="18157" y="438859"/>
                  </a:lnTo>
                  <a:lnTo>
                    <a:pt x="29730" y="441198"/>
                  </a:lnTo>
                  <a:lnTo>
                    <a:pt x="3758171" y="441198"/>
                  </a:lnTo>
                  <a:lnTo>
                    <a:pt x="3769744" y="438859"/>
                  </a:lnTo>
                  <a:lnTo>
                    <a:pt x="3779194" y="432484"/>
                  </a:lnTo>
                  <a:lnTo>
                    <a:pt x="3785565" y="423029"/>
                  </a:lnTo>
                  <a:lnTo>
                    <a:pt x="3787902" y="411454"/>
                  </a:lnTo>
                  <a:lnTo>
                    <a:pt x="3787902" y="29730"/>
                  </a:lnTo>
                  <a:lnTo>
                    <a:pt x="3785565" y="18157"/>
                  </a:lnTo>
                  <a:lnTo>
                    <a:pt x="3779194" y="8707"/>
                  </a:lnTo>
                  <a:lnTo>
                    <a:pt x="3769744" y="2336"/>
                  </a:lnTo>
                  <a:lnTo>
                    <a:pt x="3758171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  <p:sp>
          <p:nvSpPr>
            <p:cNvPr id="18" name="object 7"/>
            <p:cNvSpPr/>
            <p:nvPr/>
          </p:nvSpPr>
          <p:spPr>
            <a:xfrm>
              <a:off x="722376" y="1376937"/>
              <a:ext cx="3788410" cy="441325"/>
            </a:xfrm>
            <a:custGeom>
              <a:avLst/>
              <a:gdLst/>
              <a:ahLst/>
              <a:cxnLst/>
              <a:rect l="l" t="t" r="r" b="b"/>
              <a:pathLst>
                <a:path w="3788410" h="441325">
                  <a:moveTo>
                    <a:pt x="0" y="29730"/>
                  </a:moveTo>
                  <a:lnTo>
                    <a:pt x="2336" y="18157"/>
                  </a:lnTo>
                  <a:lnTo>
                    <a:pt x="8707" y="8707"/>
                  </a:lnTo>
                  <a:lnTo>
                    <a:pt x="18157" y="2336"/>
                  </a:lnTo>
                  <a:lnTo>
                    <a:pt x="29730" y="0"/>
                  </a:lnTo>
                  <a:lnTo>
                    <a:pt x="3758171" y="0"/>
                  </a:lnTo>
                  <a:lnTo>
                    <a:pt x="3769744" y="2336"/>
                  </a:lnTo>
                  <a:lnTo>
                    <a:pt x="3779194" y="8707"/>
                  </a:lnTo>
                  <a:lnTo>
                    <a:pt x="3785565" y="18157"/>
                  </a:lnTo>
                  <a:lnTo>
                    <a:pt x="3787902" y="29730"/>
                  </a:lnTo>
                  <a:lnTo>
                    <a:pt x="3787902" y="411454"/>
                  </a:lnTo>
                  <a:lnTo>
                    <a:pt x="3785565" y="423029"/>
                  </a:lnTo>
                  <a:lnTo>
                    <a:pt x="3779194" y="432484"/>
                  </a:lnTo>
                  <a:lnTo>
                    <a:pt x="3769744" y="438859"/>
                  </a:lnTo>
                  <a:lnTo>
                    <a:pt x="3758171" y="441198"/>
                  </a:lnTo>
                  <a:lnTo>
                    <a:pt x="29730" y="441198"/>
                  </a:lnTo>
                  <a:lnTo>
                    <a:pt x="18157" y="438859"/>
                  </a:lnTo>
                  <a:lnTo>
                    <a:pt x="8707" y="432484"/>
                  </a:lnTo>
                  <a:lnTo>
                    <a:pt x="2336" y="423029"/>
                  </a:lnTo>
                  <a:lnTo>
                    <a:pt x="0" y="411454"/>
                  </a:lnTo>
                  <a:lnTo>
                    <a:pt x="0" y="29730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</p:grpSp>
      <p:sp>
        <p:nvSpPr>
          <p:cNvPr id="19" name="object 8"/>
          <p:cNvSpPr txBox="1"/>
          <p:nvPr/>
        </p:nvSpPr>
        <p:spPr>
          <a:xfrm>
            <a:off x="5534559" y="1424571"/>
            <a:ext cx="2603955" cy="30897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algn="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0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sz="2000" dirty="0">
              <a:latin typeface="맑은 고딕"/>
              <a:ea typeface="+mj-ea"/>
              <a:cs typeface="맑은 고딕"/>
            </a:endParaRPr>
          </a:p>
        </p:txBody>
      </p:sp>
      <p:grpSp>
        <p:nvGrpSpPr>
          <p:cNvPr id="20" name="object 10"/>
          <p:cNvGrpSpPr/>
          <p:nvPr/>
        </p:nvGrpSpPr>
        <p:grpSpPr>
          <a:xfrm>
            <a:off x="4696358" y="1985645"/>
            <a:ext cx="3637790" cy="586105"/>
            <a:chOff x="1086611" y="2022341"/>
            <a:chExt cx="3510915" cy="586105"/>
          </a:xfrm>
        </p:grpSpPr>
        <p:pic>
          <p:nvPicPr>
            <p:cNvPr id="21" name="object 11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20901" y="2100072"/>
              <a:ext cx="3439667" cy="471677"/>
            </a:xfrm>
            <a:prstGeom prst="rect">
              <a:avLst/>
            </a:prstGeom>
          </p:spPr>
        </p:pic>
        <p:pic>
          <p:nvPicPr>
            <p:cNvPr id="22" name="object 12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366516" y="2073402"/>
              <a:ext cx="1230629" cy="534923"/>
            </a:xfrm>
            <a:prstGeom prst="rect">
              <a:avLst/>
            </a:prstGeom>
          </p:spPr>
        </p:pic>
        <p:sp>
          <p:nvSpPr>
            <p:cNvPr id="23" name="object 13"/>
            <p:cNvSpPr/>
            <p:nvPr/>
          </p:nvSpPr>
          <p:spPr>
            <a:xfrm>
              <a:off x="1101089" y="2036819"/>
              <a:ext cx="3409315" cy="441325"/>
            </a:xfrm>
            <a:custGeom>
              <a:avLst/>
              <a:gdLst/>
              <a:ahLst/>
              <a:cxnLst/>
              <a:rect l="l" t="t" r="r" b="b"/>
              <a:pathLst>
                <a:path w="3409315" h="441325">
                  <a:moveTo>
                    <a:pt x="3379444" y="0"/>
                  </a:moveTo>
                  <a:lnTo>
                    <a:pt x="29743" y="0"/>
                  </a:lnTo>
                  <a:lnTo>
                    <a:pt x="18162" y="2338"/>
                  </a:lnTo>
                  <a:lnTo>
                    <a:pt x="8709" y="8713"/>
                  </a:lnTo>
                  <a:lnTo>
                    <a:pt x="2336" y="18168"/>
                  </a:lnTo>
                  <a:lnTo>
                    <a:pt x="0" y="29743"/>
                  </a:lnTo>
                  <a:lnTo>
                    <a:pt x="0" y="411467"/>
                  </a:lnTo>
                  <a:lnTo>
                    <a:pt x="2336" y="423040"/>
                  </a:lnTo>
                  <a:lnTo>
                    <a:pt x="8709" y="432490"/>
                  </a:lnTo>
                  <a:lnTo>
                    <a:pt x="18162" y="438861"/>
                  </a:lnTo>
                  <a:lnTo>
                    <a:pt x="29743" y="441198"/>
                  </a:lnTo>
                  <a:lnTo>
                    <a:pt x="3379444" y="441198"/>
                  </a:lnTo>
                  <a:lnTo>
                    <a:pt x="3391025" y="438861"/>
                  </a:lnTo>
                  <a:lnTo>
                    <a:pt x="3400478" y="432490"/>
                  </a:lnTo>
                  <a:lnTo>
                    <a:pt x="3406851" y="423040"/>
                  </a:lnTo>
                  <a:lnTo>
                    <a:pt x="3409188" y="411467"/>
                  </a:lnTo>
                  <a:lnTo>
                    <a:pt x="3409188" y="29743"/>
                  </a:lnTo>
                  <a:lnTo>
                    <a:pt x="3406851" y="18168"/>
                  </a:lnTo>
                  <a:lnTo>
                    <a:pt x="3400478" y="8713"/>
                  </a:lnTo>
                  <a:lnTo>
                    <a:pt x="3391025" y="2338"/>
                  </a:lnTo>
                  <a:lnTo>
                    <a:pt x="3379444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  <p:sp>
          <p:nvSpPr>
            <p:cNvPr id="24" name="object 14"/>
            <p:cNvSpPr/>
            <p:nvPr/>
          </p:nvSpPr>
          <p:spPr>
            <a:xfrm>
              <a:off x="1101089" y="2036819"/>
              <a:ext cx="3409315" cy="441325"/>
            </a:xfrm>
            <a:custGeom>
              <a:avLst/>
              <a:gdLst/>
              <a:ahLst/>
              <a:cxnLst/>
              <a:rect l="l" t="t" r="r" b="b"/>
              <a:pathLst>
                <a:path w="3409315" h="441325">
                  <a:moveTo>
                    <a:pt x="0" y="29743"/>
                  </a:moveTo>
                  <a:lnTo>
                    <a:pt x="2336" y="18168"/>
                  </a:lnTo>
                  <a:lnTo>
                    <a:pt x="8709" y="8713"/>
                  </a:lnTo>
                  <a:lnTo>
                    <a:pt x="18162" y="2338"/>
                  </a:lnTo>
                  <a:lnTo>
                    <a:pt x="29743" y="0"/>
                  </a:lnTo>
                  <a:lnTo>
                    <a:pt x="3379444" y="0"/>
                  </a:lnTo>
                  <a:lnTo>
                    <a:pt x="3391025" y="2338"/>
                  </a:lnTo>
                  <a:lnTo>
                    <a:pt x="3400478" y="8713"/>
                  </a:lnTo>
                  <a:lnTo>
                    <a:pt x="3406851" y="18168"/>
                  </a:lnTo>
                  <a:lnTo>
                    <a:pt x="3409188" y="29743"/>
                  </a:lnTo>
                  <a:lnTo>
                    <a:pt x="3409188" y="411467"/>
                  </a:lnTo>
                  <a:lnTo>
                    <a:pt x="3406851" y="423040"/>
                  </a:lnTo>
                  <a:lnTo>
                    <a:pt x="3400478" y="432490"/>
                  </a:lnTo>
                  <a:lnTo>
                    <a:pt x="3391025" y="438861"/>
                  </a:lnTo>
                  <a:lnTo>
                    <a:pt x="3379444" y="441198"/>
                  </a:lnTo>
                  <a:lnTo>
                    <a:pt x="29743" y="441198"/>
                  </a:lnTo>
                  <a:lnTo>
                    <a:pt x="18162" y="438861"/>
                  </a:lnTo>
                  <a:lnTo>
                    <a:pt x="8709" y="432490"/>
                  </a:lnTo>
                  <a:lnTo>
                    <a:pt x="2336" y="423040"/>
                  </a:lnTo>
                  <a:lnTo>
                    <a:pt x="0" y="411467"/>
                  </a:lnTo>
                  <a:lnTo>
                    <a:pt x="0" y="29743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</p:grpSp>
      <p:sp>
        <p:nvSpPr>
          <p:cNvPr id="25" name="object 15"/>
          <p:cNvSpPr txBox="1"/>
          <p:nvPr/>
        </p:nvSpPr>
        <p:spPr>
          <a:xfrm>
            <a:off x="4696359" y="2038350"/>
            <a:ext cx="3429000" cy="31432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algn="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  <a:endParaRPr sz="2000">
              <a:latin typeface="맑은 고딕"/>
              <a:ea typeface="+mj-ea"/>
              <a:cs typeface="맑은 고딕"/>
            </a:endParaRPr>
          </a:p>
        </p:txBody>
      </p:sp>
      <p:grpSp>
        <p:nvGrpSpPr>
          <p:cNvPr id="26" name="object 17"/>
          <p:cNvGrpSpPr/>
          <p:nvPr/>
        </p:nvGrpSpPr>
        <p:grpSpPr>
          <a:xfrm>
            <a:off x="5382159" y="3333750"/>
            <a:ext cx="2971799" cy="586105"/>
            <a:chOff x="1844039" y="3342137"/>
            <a:chExt cx="2754630" cy="586105"/>
          </a:xfrm>
        </p:grpSpPr>
        <p:pic>
          <p:nvPicPr>
            <p:cNvPr id="27" name="object 1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78329" y="3419856"/>
              <a:ext cx="2682239" cy="471677"/>
            </a:xfrm>
            <a:prstGeom prst="rect">
              <a:avLst/>
            </a:prstGeom>
          </p:spPr>
        </p:pic>
        <p:pic>
          <p:nvPicPr>
            <p:cNvPr id="28" name="object 19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209544" y="3393186"/>
              <a:ext cx="1389125" cy="534923"/>
            </a:xfrm>
            <a:prstGeom prst="rect">
              <a:avLst/>
            </a:prstGeom>
          </p:spPr>
        </p:pic>
        <p:sp>
          <p:nvSpPr>
            <p:cNvPr id="29" name="object 20"/>
            <p:cNvSpPr/>
            <p:nvPr/>
          </p:nvSpPr>
          <p:spPr>
            <a:xfrm>
              <a:off x="1858517" y="3356615"/>
              <a:ext cx="2651760" cy="441325"/>
            </a:xfrm>
            <a:custGeom>
              <a:avLst/>
              <a:gdLst/>
              <a:ahLst/>
              <a:cxnLst/>
              <a:rect l="l" t="t" r="r" b="b"/>
              <a:pathLst>
                <a:path w="2651760" h="441325">
                  <a:moveTo>
                    <a:pt x="2622029" y="0"/>
                  </a:moveTo>
                  <a:lnTo>
                    <a:pt x="29730" y="0"/>
                  </a:lnTo>
                  <a:lnTo>
                    <a:pt x="18157" y="2336"/>
                  </a:lnTo>
                  <a:lnTo>
                    <a:pt x="8707" y="8707"/>
                  </a:lnTo>
                  <a:lnTo>
                    <a:pt x="2336" y="18157"/>
                  </a:lnTo>
                  <a:lnTo>
                    <a:pt x="0" y="29730"/>
                  </a:lnTo>
                  <a:lnTo>
                    <a:pt x="0" y="411454"/>
                  </a:lnTo>
                  <a:lnTo>
                    <a:pt x="2336" y="423029"/>
                  </a:lnTo>
                  <a:lnTo>
                    <a:pt x="8707" y="432484"/>
                  </a:lnTo>
                  <a:lnTo>
                    <a:pt x="18157" y="438859"/>
                  </a:lnTo>
                  <a:lnTo>
                    <a:pt x="29730" y="441198"/>
                  </a:lnTo>
                  <a:lnTo>
                    <a:pt x="2622029" y="441198"/>
                  </a:lnTo>
                  <a:lnTo>
                    <a:pt x="2633602" y="438859"/>
                  </a:lnTo>
                  <a:lnTo>
                    <a:pt x="2643052" y="432484"/>
                  </a:lnTo>
                  <a:lnTo>
                    <a:pt x="2649423" y="423029"/>
                  </a:lnTo>
                  <a:lnTo>
                    <a:pt x="2651760" y="411454"/>
                  </a:lnTo>
                  <a:lnTo>
                    <a:pt x="2651760" y="29730"/>
                  </a:lnTo>
                  <a:lnTo>
                    <a:pt x="2649423" y="18157"/>
                  </a:lnTo>
                  <a:lnTo>
                    <a:pt x="2643052" y="8707"/>
                  </a:lnTo>
                  <a:lnTo>
                    <a:pt x="2633602" y="2336"/>
                  </a:lnTo>
                  <a:lnTo>
                    <a:pt x="2622029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  <p:sp>
          <p:nvSpPr>
            <p:cNvPr id="30" name="object 21"/>
            <p:cNvSpPr/>
            <p:nvPr/>
          </p:nvSpPr>
          <p:spPr>
            <a:xfrm>
              <a:off x="1858517" y="3356615"/>
              <a:ext cx="2651760" cy="441325"/>
            </a:xfrm>
            <a:custGeom>
              <a:avLst/>
              <a:gdLst/>
              <a:ahLst/>
              <a:cxnLst/>
              <a:rect l="l" t="t" r="r" b="b"/>
              <a:pathLst>
                <a:path w="2651760" h="441325">
                  <a:moveTo>
                    <a:pt x="0" y="29730"/>
                  </a:moveTo>
                  <a:lnTo>
                    <a:pt x="2336" y="18157"/>
                  </a:lnTo>
                  <a:lnTo>
                    <a:pt x="8707" y="8707"/>
                  </a:lnTo>
                  <a:lnTo>
                    <a:pt x="18157" y="2336"/>
                  </a:lnTo>
                  <a:lnTo>
                    <a:pt x="29730" y="0"/>
                  </a:lnTo>
                  <a:lnTo>
                    <a:pt x="2622029" y="0"/>
                  </a:lnTo>
                  <a:lnTo>
                    <a:pt x="2633602" y="2336"/>
                  </a:lnTo>
                  <a:lnTo>
                    <a:pt x="2643052" y="8707"/>
                  </a:lnTo>
                  <a:lnTo>
                    <a:pt x="2649423" y="18157"/>
                  </a:lnTo>
                  <a:lnTo>
                    <a:pt x="2651760" y="29730"/>
                  </a:lnTo>
                  <a:lnTo>
                    <a:pt x="2651760" y="411454"/>
                  </a:lnTo>
                  <a:lnTo>
                    <a:pt x="2649423" y="423029"/>
                  </a:lnTo>
                  <a:lnTo>
                    <a:pt x="2643052" y="432484"/>
                  </a:lnTo>
                  <a:lnTo>
                    <a:pt x="2633602" y="438859"/>
                  </a:lnTo>
                  <a:lnTo>
                    <a:pt x="2622029" y="441198"/>
                  </a:lnTo>
                  <a:lnTo>
                    <a:pt x="29730" y="441198"/>
                  </a:lnTo>
                  <a:lnTo>
                    <a:pt x="18157" y="438859"/>
                  </a:lnTo>
                  <a:lnTo>
                    <a:pt x="8707" y="432484"/>
                  </a:lnTo>
                  <a:lnTo>
                    <a:pt x="2336" y="423029"/>
                  </a:lnTo>
                  <a:lnTo>
                    <a:pt x="0" y="411454"/>
                  </a:lnTo>
                  <a:lnTo>
                    <a:pt x="0" y="29730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</p:grpSp>
      <p:sp>
        <p:nvSpPr>
          <p:cNvPr id="31" name="object 22"/>
          <p:cNvSpPr txBox="1"/>
          <p:nvPr/>
        </p:nvSpPr>
        <p:spPr>
          <a:xfrm>
            <a:off x="5305959" y="3384550"/>
            <a:ext cx="2819400" cy="31115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algn="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sz="2000">
              <a:latin typeface="맑은 고딕"/>
              <a:ea typeface="+mj-ea"/>
              <a:cs typeface="맑은 고딕"/>
            </a:endParaRPr>
          </a:p>
        </p:txBody>
      </p:sp>
      <p:grpSp>
        <p:nvGrpSpPr>
          <p:cNvPr id="32" name="object 24"/>
          <p:cNvGrpSpPr/>
          <p:nvPr/>
        </p:nvGrpSpPr>
        <p:grpSpPr>
          <a:xfrm>
            <a:off x="5915559" y="3966845"/>
            <a:ext cx="2451099" cy="586105"/>
            <a:chOff x="2223516" y="4002028"/>
            <a:chExt cx="2374900" cy="586105"/>
          </a:xfrm>
        </p:grpSpPr>
        <p:pic>
          <p:nvPicPr>
            <p:cNvPr id="33" name="object 25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257806" y="4079747"/>
              <a:ext cx="2302763" cy="471677"/>
            </a:xfrm>
            <a:prstGeom prst="rect">
              <a:avLst/>
            </a:prstGeom>
          </p:spPr>
        </p:pic>
        <p:pic>
          <p:nvPicPr>
            <p:cNvPr id="34" name="object 26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428238" y="4053077"/>
              <a:ext cx="1169669" cy="534923"/>
            </a:xfrm>
            <a:prstGeom prst="rect">
              <a:avLst/>
            </a:prstGeom>
          </p:spPr>
        </p:pic>
        <p:sp>
          <p:nvSpPr>
            <p:cNvPr id="35" name="object 27"/>
            <p:cNvSpPr/>
            <p:nvPr/>
          </p:nvSpPr>
          <p:spPr>
            <a:xfrm>
              <a:off x="2237994" y="4016506"/>
              <a:ext cx="2272665" cy="441325"/>
            </a:xfrm>
            <a:custGeom>
              <a:avLst/>
              <a:gdLst/>
              <a:ahLst/>
              <a:cxnLst/>
              <a:rect l="l" t="t" r="r" b="b"/>
              <a:pathLst>
                <a:path w="2272665" h="441325">
                  <a:moveTo>
                    <a:pt x="2242553" y="0"/>
                  </a:moveTo>
                  <a:lnTo>
                    <a:pt x="29730" y="0"/>
                  </a:lnTo>
                  <a:lnTo>
                    <a:pt x="18157" y="2336"/>
                  </a:lnTo>
                  <a:lnTo>
                    <a:pt x="8707" y="8707"/>
                  </a:lnTo>
                  <a:lnTo>
                    <a:pt x="2336" y="18157"/>
                  </a:lnTo>
                  <a:lnTo>
                    <a:pt x="0" y="29730"/>
                  </a:lnTo>
                  <a:lnTo>
                    <a:pt x="0" y="411454"/>
                  </a:lnTo>
                  <a:lnTo>
                    <a:pt x="2336" y="423029"/>
                  </a:lnTo>
                  <a:lnTo>
                    <a:pt x="8707" y="432484"/>
                  </a:lnTo>
                  <a:lnTo>
                    <a:pt x="18157" y="438859"/>
                  </a:lnTo>
                  <a:lnTo>
                    <a:pt x="29730" y="441197"/>
                  </a:lnTo>
                  <a:lnTo>
                    <a:pt x="2242553" y="441197"/>
                  </a:lnTo>
                  <a:lnTo>
                    <a:pt x="2254126" y="438859"/>
                  </a:lnTo>
                  <a:lnTo>
                    <a:pt x="2263576" y="432484"/>
                  </a:lnTo>
                  <a:lnTo>
                    <a:pt x="2269947" y="423029"/>
                  </a:lnTo>
                  <a:lnTo>
                    <a:pt x="2272284" y="411454"/>
                  </a:lnTo>
                  <a:lnTo>
                    <a:pt x="2272284" y="29730"/>
                  </a:lnTo>
                  <a:lnTo>
                    <a:pt x="2269947" y="18157"/>
                  </a:lnTo>
                  <a:lnTo>
                    <a:pt x="2263576" y="8707"/>
                  </a:lnTo>
                  <a:lnTo>
                    <a:pt x="2254126" y="2336"/>
                  </a:lnTo>
                  <a:lnTo>
                    <a:pt x="2242553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  <p:sp>
          <p:nvSpPr>
            <p:cNvPr id="36" name="object 28"/>
            <p:cNvSpPr/>
            <p:nvPr/>
          </p:nvSpPr>
          <p:spPr>
            <a:xfrm>
              <a:off x="2237994" y="4016506"/>
              <a:ext cx="2272665" cy="441325"/>
            </a:xfrm>
            <a:custGeom>
              <a:avLst/>
              <a:gdLst/>
              <a:ahLst/>
              <a:cxnLst/>
              <a:rect l="l" t="t" r="r" b="b"/>
              <a:pathLst>
                <a:path w="2272665" h="441325">
                  <a:moveTo>
                    <a:pt x="0" y="29730"/>
                  </a:moveTo>
                  <a:lnTo>
                    <a:pt x="2336" y="18157"/>
                  </a:lnTo>
                  <a:lnTo>
                    <a:pt x="8707" y="8707"/>
                  </a:lnTo>
                  <a:lnTo>
                    <a:pt x="18157" y="2336"/>
                  </a:lnTo>
                  <a:lnTo>
                    <a:pt x="29730" y="0"/>
                  </a:lnTo>
                  <a:lnTo>
                    <a:pt x="2242553" y="0"/>
                  </a:lnTo>
                  <a:lnTo>
                    <a:pt x="2254126" y="2336"/>
                  </a:lnTo>
                  <a:lnTo>
                    <a:pt x="2263576" y="8707"/>
                  </a:lnTo>
                  <a:lnTo>
                    <a:pt x="2269947" y="18157"/>
                  </a:lnTo>
                  <a:lnTo>
                    <a:pt x="2272284" y="29730"/>
                  </a:lnTo>
                  <a:lnTo>
                    <a:pt x="2272284" y="411454"/>
                  </a:lnTo>
                  <a:lnTo>
                    <a:pt x="2269947" y="423029"/>
                  </a:lnTo>
                  <a:lnTo>
                    <a:pt x="2263576" y="432484"/>
                  </a:lnTo>
                  <a:lnTo>
                    <a:pt x="2254126" y="438859"/>
                  </a:lnTo>
                  <a:lnTo>
                    <a:pt x="2242553" y="441197"/>
                  </a:lnTo>
                  <a:lnTo>
                    <a:pt x="29730" y="441197"/>
                  </a:lnTo>
                  <a:lnTo>
                    <a:pt x="18157" y="438859"/>
                  </a:lnTo>
                  <a:lnTo>
                    <a:pt x="8707" y="432484"/>
                  </a:lnTo>
                  <a:lnTo>
                    <a:pt x="2336" y="423029"/>
                  </a:lnTo>
                  <a:lnTo>
                    <a:pt x="0" y="411454"/>
                  </a:lnTo>
                  <a:lnTo>
                    <a:pt x="0" y="29730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</p:grpSp>
      <p:sp>
        <p:nvSpPr>
          <p:cNvPr id="37" name="object 29"/>
          <p:cNvSpPr txBox="1"/>
          <p:nvPr/>
        </p:nvSpPr>
        <p:spPr>
          <a:xfrm>
            <a:off x="5686959" y="4019550"/>
            <a:ext cx="2438400" cy="31432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algn="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sz="2000">
              <a:latin typeface="맑은 고딕"/>
              <a:ea typeface="+mj-ea"/>
              <a:cs typeface="맑은 고딕"/>
            </a:endParaRPr>
          </a:p>
        </p:txBody>
      </p:sp>
      <p:grpSp>
        <p:nvGrpSpPr>
          <p:cNvPr id="38" name="object 31"/>
          <p:cNvGrpSpPr/>
          <p:nvPr/>
        </p:nvGrpSpPr>
        <p:grpSpPr>
          <a:xfrm>
            <a:off x="4391560" y="2671445"/>
            <a:ext cx="3944874" cy="586105"/>
            <a:chOff x="1465325" y="2682234"/>
            <a:chExt cx="3131820" cy="586105"/>
          </a:xfrm>
        </p:grpSpPr>
        <p:pic>
          <p:nvPicPr>
            <p:cNvPr id="39" name="object 32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499615" y="2759964"/>
              <a:ext cx="3060953" cy="471677"/>
            </a:xfrm>
            <a:prstGeom prst="rect">
              <a:avLst/>
            </a:prstGeom>
          </p:spPr>
        </p:pic>
        <p:pic>
          <p:nvPicPr>
            <p:cNvPr id="40" name="object 33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271265" y="2733294"/>
              <a:ext cx="1325879" cy="534923"/>
            </a:xfrm>
            <a:prstGeom prst="rect">
              <a:avLst/>
            </a:prstGeom>
          </p:spPr>
        </p:pic>
        <p:sp>
          <p:nvSpPr>
            <p:cNvPr id="41" name="object 34"/>
            <p:cNvSpPr/>
            <p:nvPr/>
          </p:nvSpPr>
          <p:spPr>
            <a:xfrm>
              <a:off x="1479803" y="2696712"/>
              <a:ext cx="3030855" cy="441325"/>
            </a:xfrm>
            <a:custGeom>
              <a:avLst/>
              <a:gdLst/>
              <a:ahLst/>
              <a:cxnLst/>
              <a:rect l="l" t="t" r="r" b="b"/>
              <a:pathLst>
                <a:path w="3030854" h="441325">
                  <a:moveTo>
                    <a:pt x="3000730" y="0"/>
                  </a:moveTo>
                  <a:lnTo>
                    <a:pt x="29743" y="0"/>
                  </a:lnTo>
                  <a:lnTo>
                    <a:pt x="18162" y="2338"/>
                  </a:lnTo>
                  <a:lnTo>
                    <a:pt x="8709" y="8713"/>
                  </a:lnTo>
                  <a:lnTo>
                    <a:pt x="2336" y="18168"/>
                  </a:lnTo>
                  <a:lnTo>
                    <a:pt x="0" y="29743"/>
                  </a:lnTo>
                  <a:lnTo>
                    <a:pt x="0" y="411467"/>
                  </a:lnTo>
                  <a:lnTo>
                    <a:pt x="2336" y="423040"/>
                  </a:lnTo>
                  <a:lnTo>
                    <a:pt x="8709" y="432490"/>
                  </a:lnTo>
                  <a:lnTo>
                    <a:pt x="18162" y="438861"/>
                  </a:lnTo>
                  <a:lnTo>
                    <a:pt x="29743" y="441198"/>
                  </a:lnTo>
                  <a:lnTo>
                    <a:pt x="3000730" y="441198"/>
                  </a:lnTo>
                  <a:lnTo>
                    <a:pt x="3012311" y="438861"/>
                  </a:lnTo>
                  <a:lnTo>
                    <a:pt x="3021764" y="432490"/>
                  </a:lnTo>
                  <a:lnTo>
                    <a:pt x="3028137" y="423040"/>
                  </a:lnTo>
                  <a:lnTo>
                    <a:pt x="3030474" y="411467"/>
                  </a:lnTo>
                  <a:lnTo>
                    <a:pt x="3030474" y="29743"/>
                  </a:lnTo>
                  <a:lnTo>
                    <a:pt x="3028137" y="18168"/>
                  </a:lnTo>
                  <a:lnTo>
                    <a:pt x="3021764" y="8713"/>
                  </a:lnTo>
                  <a:lnTo>
                    <a:pt x="3012311" y="2338"/>
                  </a:lnTo>
                  <a:lnTo>
                    <a:pt x="3000730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  <p:sp>
          <p:nvSpPr>
            <p:cNvPr id="42" name="object 35"/>
            <p:cNvSpPr/>
            <p:nvPr/>
          </p:nvSpPr>
          <p:spPr>
            <a:xfrm>
              <a:off x="1479803" y="2696712"/>
              <a:ext cx="3030855" cy="441325"/>
            </a:xfrm>
            <a:custGeom>
              <a:avLst/>
              <a:gdLst/>
              <a:ahLst/>
              <a:cxnLst/>
              <a:rect l="l" t="t" r="r" b="b"/>
              <a:pathLst>
                <a:path w="3030854" h="441325">
                  <a:moveTo>
                    <a:pt x="0" y="29743"/>
                  </a:moveTo>
                  <a:lnTo>
                    <a:pt x="2336" y="18168"/>
                  </a:lnTo>
                  <a:lnTo>
                    <a:pt x="8709" y="8713"/>
                  </a:lnTo>
                  <a:lnTo>
                    <a:pt x="18162" y="2338"/>
                  </a:lnTo>
                  <a:lnTo>
                    <a:pt x="29743" y="0"/>
                  </a:lnTo>
                  <a:lnTo>
                    <a:pt x="3000730" y="0"/>
                  </a:lnTo>
                  <a:lnTo>
                    <a:pt x="3012311" y="2338"/>
                  </a:lnTo>
                  <a:lnTo>
                    <a:pt x="3021764" y="8713"/>
                  </a:lnTo>
                  <a:lnTo>
                    <a:pt x="3028137" y="18168"/>
                  </a:lnTo>
                  <a:lnTo>
                    <a:pt x="3030474" y="29743"/>
                  </a:lnTo>
                  <a:lnTo>
                    <a:pt x="3030474" y="411467"/>
                  </a:lnTo>
                  <a:lnTo>
                    <a:pt x="3028137" y="423040"/>
                  </a:lnTo>
                  <a:lnTo>
                    <a:pt x="3021764" y="432490"/>
                  </a:lnTo>
                  <a:lnTo>
                    <a:pt x="3012311" y="438861"/>
                  </a:lnTo>
                  <a:lnTo>
                    <a:pt x="3000730" y="441198"/>
                  </a:lnTo>
                  <a:lnTo>
                    <a:pt x="29743" y="441198"/>
                  </a:lnTo>
                  <a:lnTo>
                    <a:pt x="18162" y="438861"/>
                  </a:lnTo>
                  <a:lnTo>
                    <a:pt x="8709" y="432490"/>
                  </a:lnTo>
                  <a:lnTo>
                    <a:pt x="2336" y="423040"/>
                  </a:lnTo>
                  <a:lnTo>
                    <a:pt x="0" y="411467"/>
                  </a:lnTo>
                  <a:lnTo>
                    <a:pt x="0" y="29743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</p:grpSp>
      <p:sp>
        <p:nvSpPr>
          <p:cNvPr id="43" name="object 36"/>
          <p:cNvSpPr txBox="1"/>
          <p:nvPr/>
        </p:nvSpPr>
        <p:spPr>
          <a:xfrm>
            <a:off x="4492014" y="2724150"/>
            <a:ext cx="3633344" cy="313204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0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  <a:endParaRPr sz="2000">
              <a:latin typeface="맑은 고딕"/>
              <a:ea typeface="+mj-ea"/>
              <a:cs typeface="맑은 고딕"/>
            </a:endParaRPr>
          </a:p>
        </p:txBody>
      </p:sp>
      <p:pic>
        <p:nvPicPr>
          <p:cNvPr id="44" name="Graphic 6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 flipH="1">
            <a:off x="3921658" y="2025650"/>
            <a:ext cx="546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raphic 16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4696359" y="333375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raphic 6660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629559" y="2647950"/>
            <a:ext cx="533400" cy="533400"/>
          </a:xfrm>
          <a:prstGeom prst="rect">
            <a:avLst/>
          </a:prstGeom>
        </p:spPr>
      </p:pic>
      <p:pic>
        <p:nvPicPr>
          <p:cNvPr id="50" name="Graphic 20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5229759" y="401955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raphic 11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229759" y="1352550"/>
            <a:ext cx="533400" cy="533400"/>
          </a:xfrm>
          <a:prstGeom prst="rect">
            <a:avLst/>
          </a:prstGeom>
        </p:spPr>
      </p:pic>
      <p:pic>
        <p:nvPicPr>
          <p:cNvPr id="2050" name="Picture 2" descr="Cloud Computing - Free computer icon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5" y="1352550"/>
            <a:ext cx="2895341" cy="289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object 6"/>
          <p:cNvSpPr/>
          <p:nvPr/>
        </p:nvSpPr>
        <p:spPr>
          <a:xfrm>
            <a:off x="1447025" y="2436745"/>
            <a:ext cx="926139" cy="249178"/>
          </a:xfrm>
          <a:custGeom>
            <a:avLst/>
            <a:gdLst/>
            <a:ahLst/>
            <a:cxnLst/>
            <a:rect l="l" t="t" r="r" b="b"/>
            <a:pathLst>
              <a:path w="3788410" h="441325">
                <a:moveTo>
                  <a:pt x="3758171" y="0"/>
                </a:moveTo>
                <a:lnTo>
                  <a:pt x="29730" y="0"/>
                </a:lnTo>
                <a:lnTo>
                  <a:pt x="18157" y="2336"/>
                </a:lnTo>
                <a:lnTo>
                  <a:pt x="8707" y="8707"/>
                </a:lnTo>
                <a:lnTo>
                  <a:pt x="2336" y="18157"/>
                </a:lnTo>
                <a:lnTo>
                  <a:pt x="0" y="29730"/>
                </a:lnTo>
                <a:lnTo>
                  <a:pt x="0" y="411454"/>
                </a:lnTo>
                <a:lnTo>
                  <a:pt x="2336" y="423029"/>
                </a:lnTo>
                <a:lnTo>
                  <a:pt x="8707" y="432484"/>
                </a:lnTo>
                <a:lnTo>
                  <a:pt x="18157" y="438859"/>
                </a:lnTo>
                <a:lnTo>
                  <a:pt x="29730" y="441198"/>
                </a:lnTo>
                <a:lnTo>
                  <a:pt x="3758171" y="441198"/>
                </a:lnTo>
                <a:lnTo>
                  <a:pt x="3769744" y="438859"/>
                </a:lnTo>
                <a:lnTo>
                  <a:pt x="3779194" y="432484"/>
                </a:lnTo>
                <a:lnTo>
                  <a:pt x="3785565" y="423029"/>
                </a:lnTo>
                <a:lnTo>
                  <a:pt x="3787902" y="411454"/>
                </a:lnTo>
                <a:lnTo>
                  <a:pt x="3787902" y="29730"/>
                </a:lnTo>
                <a:lnTo>
                  <a:pt x="3785565" y="18157"/>
                </a:lnTo>
                <a:lnTo>
                  <a:pt x="3779194" y="8707"/>
                </a:lnTo>
                <a:lnTo>
                  <a:pt x="3769744" y="2336"/>
                </a:lnTo>
                <a:lnTo>
                  <a:pt x="3758171" y="0"/>
                </a:lnTo>
                <a:close/>
              </a:path>
            </a:pathLst>
          </a:custGeom>
          <a:noFill/>
        </p:spPr>
        <p:txBody>
          <a:bodyPr wrap="square" lIns="0" tIns="0" rIns="0" bIns="0"/>
          <a:lstStyle/>
          <a:p>
            <a:pPr lvl="0">
              <a:defRPr/>
            </a:pPr>
            <a:r>
              <a:rPr lang="en-US" dirty="0"/>
              <a:t>Contents</a:t>
            </a:r>
            <a:endParaRPr dirty="0"/>
          </a:p>
        </p:txBody>
      </p:sp>
      <p:grpSp>
        <p:nvGrpSpPr>
          <p:cNvPr id="103" name="object 8"/>
          <p:cNvGrpSpPr/>
          <p:nvPr/>
        </p:nvGrpSpPr>
        <p:grpSpPr>
          <a:xfrm>
            <a:off x="1153930" y="427812"/>
            <a:ext cx="199390" cy="208915"/>
            <a:chOff x="1200911" y="454913"/>
            <a:chExt cx="199390" cy="208915"/>
          </a:xfrm>
        </p:grpSpPr>
        <p:pic>
          <p:nvPicPr>
            <p:cNvPr id="104" name="object 9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05" name="object 10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06" name="object 11"/>
          <p:cNvGrpSpPr/>
          <p:nvPr/>
        </p:nvGrpSpPr>
        <p:grpSpPr>
          <a:xfrm>
            <a:off x="820805" y="427812"/>
            <a:ext cx="199390" cy="208915"/>
            <a:chOff x="873252" y="454913"/>
            <a:chExt cx="199390" cy="208915"/>
          </a:xfrm>
        </p:grpSpPr>
        <p:pic>
          <p:nvPicPr>
            <p:cNvPr id="107" name="object 12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886968" y="478535"/>
              <a:ext cx="185165" cy="185165"/>
            </a:xfrm>
            <a:prstGeom prst="rect">
              <a:avLst/>
            </a:prstGeom>
          </p:spPr>
        </p:pic>
        <p:pic>
          <p:nvPicPr>
            <p:cNvPr id="108" name="object 13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873252" y="454913"/>
              <a:ext cx="183641" cy="183641"/>
            </a:xfrm>
            <a:prstGeom prst="rect">
              <a:avLst/>
            </a:prstGeom>
          </p:spPr>
        </p:pic>
      </p:grpSp>
      <p:grpSp>
        <p:nvGrpSpPr>
          <p:cNvPr id="109" name="object 8"/>
          <p:cNvGrpSpPr/>
          <p:nvPr/>
        </p:nvGrpSpPr>
        <p:grpSpPr>
          <a:xfrm>
            <a:off x="1487055" y="427684"/>
            <a:ext cx="199390" cy="208915"/>
            <a:chOff x="1200911" y="454913"/>
            <a:chExt cx="199390" cy="208915"/>
          </a:xfrm>
        </p:grpSpPr>
        <p:pic>
          <p:nvPicPr>
            <p:cNvPr id="110" name="object 9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11" name="object 10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12" name="object 8"/>
          <p:cNvGrpSpPr/>
          <p:nvPr/>
        </p:nvGrpSpPr>
        <p:grpSpPr>
          <a:xfrm>
            <a:off x="1820179" y="427556"/>
            <a:ext cx="199390" cy="208915"/>
            <a:chOff x="1200911" y="454913"/>
            <a:chExt cx="199390" cy="208915"/>
          </a:xfrm>
        </p:grpSpPr>
        <p:pic>
          <p:nvPicPr>
            <p:cNvPr id="113" name="object 9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14" name="object 10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15" name="object 11"/>
          <p:cNvGrpSpPr/>
          <p:nvPr/>
        </p:nvGrpSpPr>
        <p:grpSpPr>
          <a:xfrm>
            <a:off x="489650" y="427428"/>
            <a:ext cx="199390" cy="208915"/>
            <a:chOff x="873252" y="454913"/>
            <a:chExt cx="199390" cy="208915"/>
          </a:xfrm>
        </p:grpSpPr>
        <p:pic>
          <p:nvPicPr>
            <p:cNvPr id="116" name="object 12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886968" y="478535"/>
              <a:ext cx="185165" cy="185165"/>
            </a:xfrm>
            <a:prstGeom prst="rect">
              <a:avLst/>
            </a:prstGeom>
          </p:spPr>
        </p:pic>
        <p:pic>
          <p:nvPicPr>
            <p:cNvPr id="117" name="object 13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873252" y="454913"/>
              <a:ext cx="183641" cy="18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26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41" y="1075478"/>
            <a:ext cx="2424669" cy="3977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701" y="1473272"/>
            <a:ext cx="2415779" cy="3488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96" y="1888178"/>
            <a:ext cx="3918204" cy="25973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300" y="1888178"/>
            <a:ext cx="3917934" cy="2597341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725941" y="1056996"/>
            <a:ext cx="2400270" cy="76508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01396" y="1885079"/>
            <a:ext cx="3917934" cy="260043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559300" y="1893719"/>
            <a:ext cx="3917934" cy="259179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364480" y="1674099"/>
            <a:ext cx="533400" cy="13527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55878" y="3028950"/>
            <a:ext cx="2339722" cy="685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8547" y="3074609"/>
            <a:ext cx="2339722" cy="685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6"/>
          <p:cNvSpPr/>
          <p:nvPr/>
        </p:nvSpPr>
        <p:spPr>
          <a:xfrm>
            <a:off x="2286000" y="2592269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2" name="직사각형 6"/>
          <p:cNvSpPr/>
          <p:nvPr/>
        </p:nvSpPr>
        <p:spPr>
          <a:xfrm>
            <a:off x="2019060" y="2574941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Jenkins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직사각형 6"/>
          <p:cNvSpPr/>
          <p:nvPr/>
        </p:nvSpPr>
        <p:spPr>
          <a:xfrm>
            <a:off x="6096000" y="2592268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 err="1">
                <a:solidFill>
                  <a:srgbClr val="0070C0"/>
                </a:solidFill>
                <a:latin typeface="+mn-ea"/>
              </a:rPr>
              <a:t>Petclinic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3787" y="2148840"/>
            <a:ext cx="450850" cy="180975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598547" y="2133600"/>
            <a:ext cx="466090" cy="18542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410" y="2183375"/>
            <a:ext cx="506462" cy="145927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595410" y="2142038"/>
            <a:ext cx="521702" cy="228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43C73-76BE-AB5A-4A8A-6C1CB07F18B9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4780D2C1-9850-BF3C-E680-0E563E420B10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851B5F5B-DD68-3C3E-AEC4-5D49CCEEADDE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E813001B-A364-FE97-D3B3-EBEB72544C84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1" name="object 8">
            <a:extLst>
              <a:ext uri="{FF2B5EF4-FFF2-40B4-BE49-F238E27FC236}">
                <a16:creationId xmlns:a16="http://schemas.microsoft.com/office/drawing/2014/main" id="{70DF6015-A18D-DD61-A6C9-A0826F554247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12007BE0-36FF-C766-CC38-C95443C649A7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298E6985-FF78-669E-56E2-4C571774DC89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6" name="object 14">
            <a:extLst>
              <a:ext uri="{FF2B5EF4-FFF2-40B4-BE49-F238E27FC236}">
                <a16:creationId xmlns:a16="http://schemas.microsoft.com/office/drawing/2014/main" id="{488D6898-2762-2F28-E8A2-7F55F881D383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8B71E9EB-89A5-772D-6574-6721D45F287D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C52F2688-5B5A-3789-FA63-4149899C17FA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9" name="object 14">
            <a:extLst>
              <a:ext uri="{FF2B5EF4-FFF2-40B4-BE49-F238E27FC236}">
                <a16:creationId xmlns:a16="http://schemas.microsoft.com/office/drawing/2014/main" id="{51B4B9E3-CF8E-ED2A-14A2-CD88275B134D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6283F97C-DA95-93BC-845F-BE6C120BAAC3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1" name="object 16">
              <a:extLst>
                <a:ext uri="{FF2B5EF4-FFF2-40B4-BE49-F238E27FC236}">
                  <a16:creationId xmlns:a16="http://schemas.microsoft.com/office/drawing/2014/main" id="{751AA3A8-7CE9-A2F3-7147-7F69D08068FB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2" name="object 14">
            <a:extLst>
              <a:ext uri="{FF2B5EF4-FFF2-40B4-BE49-F238E27FC236}">
                <a16:creationId xmlns:a16="http://schemas.microsoft.com/office/drawing/2014/main" id="{7F00E6FD-245C-3508-9F1A-6A5D2177EB1E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id="{B5873049-BEB0-6378-B712-10FE3AF4240D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4" name="object 16">
              <a:extLst>
                <a:ext uri="{FF2B5EF4-FFF2-40B4-BE49-F238E27FC236}">
                  <a16:creationId xmlns:a16="http://schemas.microsoft.com/office/drawing/2014/main" id="{622B074F-5B99-8262-EFF8-D4B1F00EEB25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B20494B-75E9-3F6E-540B-82D773C66542}"/>
              </a:ext>
            </a:extLst>
          </p:cNvPr>
          <p:cNvSpPr txBox="1"/>
          <p:nvPr/>
        </p:nvSpPr>
        <p:spPr>
          <a:xfrm>
            <a:off x="487476" y="1105585"/>
            <a:ext cx="36703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DNS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29CC2A-6BE7-AA49-D55C-1FD8788E8D0D}"/>
              </a:ext>
            </a:extLst>
          </p:cNvPr>
          <p:cNvSpPr/>
          <p:nvPr/>
        </p:nvSpPr>
        <p:spPr>
          <a:xfrm flipV="1">
            <a:off x="5334000" y="3638665"/>
            <a:ext cx="993095" cy="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629CC2A-6BE7-AA49-D55C-1FD8788E8D0D}"/>
              </a:ext>
            </a:extLst>
          </p:cNvPr>
          <p:cNvSpPr/>
          <p:nvPr/>
        </p:nvSpPr>
        <p:spPr>
          <a:xfrm flipV="1">
            <a:off x="1371600" y="3603929"/>
            <a:ext cx="820740" cy="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3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68" y="1390650"/>
            <a:ext cx="3816787" cy="2819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59" y="1885950"/>
            <a:ext cx="3830955" cy="209487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133600" y="3105150"/>
            <a:ext cx="1371600" cy="457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45914" y="1809750"/>
            <a:ext cx="838200" cy="21018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34484" y="2647950"/>
            <a:ext cx="740664" cy="2182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239000" y="3867150"/>
            <a:ext cx="1091233" cy="304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15203" y="1504950"/>
            <a:ext cx="21414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애플리케이션</a:t>
            </a:r>
            <a:endParaRPr lang="en-US" altLang="ko-KR" sz="1100" b="1" dirty="0"/>
          </a:p>
        </p:txBody>
      </p:sp>
      <p:sp>
        <p:nvSpPr>
          <p:cNvPr id="36" name="직사각형 35"/>
          <p:cNvSpPr/>
          <p:nvPr/>
        </p:nvSpPr>
        <p:spPr>
          <a:xfrm>
            <a:off x="612660" y="1885951"/>
            <a:ext cx="3830954" cy="20948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537484" y="1391920"/>
            <a:ext cx="3830954" cy="28181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8BED5-4315-62FF-5210-E0E23C70524D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" name="object 8">
            <a:extLst>
              <a:ext uri="{FF2B5EF4-FFF2-40B4-BE49-F238E27FC236}">
                <a16:creationId xmlns:a16="http://schemas.microsoft.com/office/drawing/2014/main" id="{9A0B2636-5BD6-D3D5-D924-C411449E1259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4773C42A-4913-32B2-5341-1CAAFFA1ED30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8" name="object 10">
              <a:extLst>
                <a:ext uri="{FF2B5EF4-FFF2-40B4-BE49-F238E27FC236}">
                  <a16:creationId xmlns:a16="http://schemas.microsoft.com/office/drawing/2014/main" id="{E7923945-EA0A-EB5F-67FD-910300F8C897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9" name="object 8">
            <a:extLst>
              <a:ext uri="{FF2B5EF4-FFF2-40B4-BE49-F238E27FC236}">
                <a16:creationId xmlns:a16="http://schemas.microsoft.com/office/drawing/2014/main" id="{028E0393-236D-F6C9-9164-A3AEFEE38D52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F2270B41-AD69-EDCE-EDC8-1883BF81A45D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17FA2607-F585-DEDB-AAE6-474131C9E481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2" name="object 14">
            <a:extLst>
              <a:ext uri="{FF2B5EF4-FFF2-40B4-BE49-F238E27FC236}">
                <a16:creationId xmlns:a16="http://schemas.microsoft.com/office/drawing/2014/main" id="{0E009CB4-B64B-1D58-EAF6-2E363A946BD4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F2885DF3-BBBD-16B2-2803-780E55582382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4" name="object 16">
              <a:extLst>
                <a:ext uri="{FF2B5EF4-FFF2-40B4-BE49-F238E27FC236}">
                  <a16:creationId xmlns:a16="http://schemas.microsoft.com/office/drawing/2014/main" id="{8CEF50CC-57CF-B290-108D-AE1A309602D6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5" name="object 14">
            <a:extLst>
              <a:ext uri="{FF2B5EF4-FFF2-40B4-BE49-F238E27FC236}">
                <a16:creationId xmlns:a16="http://schemas.microsoft.com/office/drawing/2014/main" id="{F7097D0E-07A9-0D69-B172-02BBF40E93B4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03EFCA3B-EA56-C4C4-C017-D43AD3190001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91F789C7-9E2B-0CA3-1991-57C52994C27A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8" name="object 14">
            <a:extLst>
              <a:ext uri="{FF2B5EF4-FFF2-40B4-BE49-F238E27FC236}">
                <a16:creationId xmlns:a16="http://schemas.microsoft.com/office/drawing/2014/main" id="{8A155F86-F4B4-5CB9-89F6-5D670C8C2B64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5D7AE420-2B7B-FF7C-CB40-BAFBB209880F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24A9AB48-0BA8-936C-2DF8-62B81E6AEF9B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D57DE86-B178-B0FA-1C1A-9256A37FB54D}"/>
              </a:ext>
            </a:extLst>
          </p:cNvPr>
          <p:cNvSpPr txBox="1"/>
          <p:nvPr/>
        </p:nvSpPr>
        <p:spPr>
          <a:xfrm>
            <a:off x="487476" y="1105585"/>
            <a:ext cx="36703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</a:t>
            </a:r>
            <a:r>
              <a:rPr lang="en-US" altLang="ko-KR" sz="1500" b="1" spc="-10" dirty="0" err="1">
                <a:latin typeface="+mn-ea"/>
              </a:rPr>
              <a:t>CodeDeploy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11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15203" y="1352550"/>
            <a:ext cx="21414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배포 그룹</a:t>
            </a:r>
            <a:endParaRPr lang="en-US" altLang="ko-KR" sz="11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4" y="2356095"/>
            <a:ext cx="3388208" cy="12944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526545"/>
            <a:ext cx="4099602" cy="23952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78" y="1775816"/>
            <a:ext cx="3409433" cy="47248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593978" y="1770481"/>
            <a:ext cx="3409433" cy="47781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93978" y="2370574"/>
            <a:ext cx="3409433" cy="127998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343398" y="1526545"/>
            <a:ext cx="4099603" cy="239521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80846" y="3218617"/>
            <a:ext cx="1224154" cy="228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424739" y="3287614"/>
            <a:ext cx="2620203" cy="30396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516843" y="3473937"/>
            <a:ext cx="118246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516843" y="3777904"/>
            <a:ext cx="118246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16843" y="3135631"/>
            <a:ext cx="118246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516843" y="2798095"/>
            <a:ext cx="118246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895600" y="1885950"/>
            <a:ext cx="1031611" cy="3118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AB148-038B-8D30-EAC3-8520BB19C81C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4" name="object 8">
            <a:extLst>
              <a:ext uri="{FF2B5EF4-FFF2-40B4-BE49-F238E27FC236}">
                <a16:creationId xmlns:a16="http://schemas.microsoft.com/office/drawing/2014/main" id="{1F0DEAD0-D37F-679F-915B-254D1FAA0B3C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D8E6543D-1C7F-E50E-8629-E14D036D1CBA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FDEEF03C-D7EC-9EF8-43AA-08512DE03465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7" name="object 8">
            <a:extLst>
              <a:ext uri="{FF2B5EF4-FFF2-40B4-BE49-F238E27FC236}">
                <a16:creationId xmlns:a16="http://schemas.microsoft.com/office/drawing/2014/main" id="{C5660CF6-89B8-D712-1074-5D8709EFEFC0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450259E9-6CD4-74B9-FB7F-2C7668730CE3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ED4AD23C-1AA3-8CBB-D869-3A2E9A2CC600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2" name="object 14">
            <a:extLst>
              <a:ext uri="{FF2B5EF4-FFF2-40B4-BE49-F238E27FC236}">
                <a16:creationId xmlns:a16="http://schemas.microsoft.com/office/drawing/2014/main" id="{648EC275-517B-523D-5CCB-500D6D694645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8E7F3F6E-70E3-352E-82A1-CF85C116A1C1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5" name="object 16">
              <a:extLst>
                <a:ext uri="{FF2B5EF4-FFF2-40B4-BE49-F238E27FC236}">
                  <a16:creationId xmlns:a16="http://schemas.microsoft.com/office/drawing/2014/main" id="{E412F047-7686-141E-96BC-C95005197A1A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6" name="object 14">
            <a:extLst>
              <a:ext uri="{FF2B5EF4-FFF2-40B4-BE49-F238E27FC236}">
                <a16:creationId xmlns:a16="http://schemas.microsoft.com/office/drawing/2014/main" id="{0A0808F8-3BD8-C129-FA6A-D95266034646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5DF45F83-7C60-0216-A839-64CAA1025A46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78829E6B-61CF-0663-0EF9-9F4936C00886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9" name="object 14">
            <a:extLst>
              <a:ext uri="{FF2B5EF4-FFF2-40B4-BE49-F238E27FC236}">
                <a16:creationId xmlns:a16="http://schemas.microsoft.com/office/drawing/2014/main" id="{4E820251-A798-F1CC-1A6F-8E8E332872F6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CCD4FE28-702B-87D4-A8C5-BD0EBC3E99CA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1" name="object 16">
              <a:extLst>
                <a:ext uri="{FF2B5EF4-FFF2-40B4-BE49-F238E27FC236}">
                  <a16:creationId xmlns:a16="http://schemas.microsoft.com/office/drawing/2014/main" id="{38E3E729-7E8E-7BAA-460E-3A04FA4CC2F5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34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15203" y="1352550"/>
            <a:ext cx="21414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배포 그룹</a:t>
            </a:r>
            <a:endParaRPr lang="en-US" altLang="ko-KR" sz="11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348563"/>
            <a:ext cx="4038600" cy="10983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03296"/>
            <a:ext cx="4038600" cy="17653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22" y="1745336"/>
            <a:ext cx="3595878" cy="227421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1322" y="1745336"/>
            <a:ext cx="3595878" cy="227421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95800" y="1361701"/>
            <a:ext cx="4038600" cy="108520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495800" y="2603296"/>
            <a:ext cx="4038600" cy="176535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17562" y="3857244"/>
            <a:ext cx="968374" cy="152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590681" y="2190750"/>
            <a:ext cx="1415650" cy="152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572000" y="4095750"/>
            <a:ext cx="838200" cy="21869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560" y="3967809"/>
            <a:ext cx="990600" cy="38847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557516" y="4022034"/>
            <a:ext cx="932688" cy="28002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8C303-A996-B25D-86AC-75269D06B4C9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6" name="object 8">
            <a:extLst>
              <a:ext uri="{FF2B5EF4-FFF2-40B4-BE49-F238E27FC236}">
                <a16:creationId xmlns:a16="http://schemas.microsoft.com/office/drawing/2014/main" id="{D4489F2F-41FC-C7F0-3985-1AB46D405B2B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B517CBD3-C2FE-4198-680A-8D62E1F4728F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8" name="object 10">
              <a:extLst>
                <a:ext uri="{FF2B5EF4-FFF2-40B4-BE49-F238E27FC236}">
                  <a16:creationId xmlns:a16="http://schemas.microsoft.com/office/drawing/2014/main" id="{45431A35-0896-E222-C756-9FD647EF1DD5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9" name="object 8">
            <a:extLst>
              <a:ext uri="{FF2B5EF4-FFF2-40B4-BE49-F238E27FC236}">
                <a16:creationId xmlns:a16="http://schemas.microsoft.com/office/drawing/2014/main" id="{07FA8008-DCA6-9CBF-2D2B-F99BD33B2881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BC4D84F1-567D-5B7F-83E4-6CDA87FAAF32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F3CACBF9-5F33-C40F-7AED-E44462288649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97AEB948-0C32-2692-554E-00573740AAEB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905A281A-2BB9-12FB-68D5-2DC24D2320C4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EB7D4CFC-20CD-C843-A72C-365C9C6FE16B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7" name="object 14">
            <a:extLst>
              <a:ext uri="{FF2B5EF4-FFF2-40B4-BE49-F238E27FC236}">
                <a16:creationId xmlns:a16="http://schemas.microsoft.com/office/drawing/2014/main" id="{A8AFF58C-1D62-5FF6-490E-E921DA7221D8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FDAD2FF-206A-8DF0-B6CD-C408EBE1A42E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95D2D34F-E841-4C91-3826-80C82FA70F93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0" name="object 14">
            <a:extLst>
              <a:ext uri="{FF2B5EF4-FFF2-40B4-BE49-F238E27FC236}">
                <a16:creationId xmlns:a16="http://schemas.microsoft.com/office/drawing/2014/main" id="{81927B2A-1449-F47C-58A1-8E07F110131C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98AC4D8B-1728-56B3-51F1-925948D2C9BE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85B65354-EE55-C839-6C2C-459C803700DE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75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1150"/>
            <a:ext cx="6473767" cy="28270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21" y="1600200"/>
            <a:ext cx="1544397" cy="370229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030647" y="2827208"/>
            <a:ext cx="2667000" cy="334936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5" name="직사각형 44"/>
          <p:cNvSpPr/>
          <p:nvPr/>
        </p:nvSpPr>
        <p:spPr>
          <a:xfrm>
            <a:off x="3889921" y="3867150"/>
            <a:ext cx="1447800" cy="258735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6" name="직사각형 45"/>
          <p:cNvSpPr/>
          <p:nvPr/>
        </p:nvSpPr>
        <p:spPr>
          <a:xfrm>
            <a:off x="5452021" y="1600200"/>
            <a:ext cx="1544397" cy="370229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838200" y="1550680"/>
            <a:ext cx="6473767" cy="285752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125300" y="3973657"/>
            <a:ext cx="2303700" cy="45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FCE5B-B9C4-4266-A0AA-1ED6C87DE2CB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23" name="object 8">
            <a:extLst>
              <a:ext uri="{FF2B5EF4-FFF2-40B4-BE49-F238E27FC236}">
                <a16:creationId xmlns:a16="http://schemas.microsoft.com/office/drawing/2014/main" id="{C0D42A89-1B9D-5786-00AB-B7C9D8E9B6F5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24" name="object 9">
              <a:extLst>
                <a:ext uri="{FF2B5EF4-FFF2-40B4-BE49-F238E27FC236}">
                  <a16:creationId xmlns:a16="http://schemas.microsoft.com/office/drawing/2014/main" id="{85151099-DB86-7891-1C95-99ECB64EFF88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5" name="object 10">
              <a:extLst>
                <a:ext uri="{FF2B5EF4-FFF2-40B4-BE49-F238E27FC236}">
                  <a16:creationId xmlns:a16="http://schemas.microsoft.com/office/drawing/2014/main" id="{39F6C5F3-6E1D-EF71-3FA7-864A0D756F2A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6" name="object 8">
            <a:extLst>
              <a:ext uri="{FF2B5EF4-FFF2-40B4-BE49-F238E27FC236}">
                <a16:creationId xmlns:a16="http://schemas.microsoft.com/office/drawing/2014/main" id="{95D7EA3F-C142-4DC1-5AA8-F2A743B9D023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27" name="object 9">
              <a:extLst>
                <a:ext uri="{FF2B5EF4-FFF2-40B4-BE49-F238E27FC236}">
                  <a16:creationId xmlns:a16="http://schemas.microsoft.com/office/drawing/2014/main" id="{738542BD-838E-5672-C746-46AF4477B505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97C8F6D1-332D-1C62-5D80-B0F6CAAEFA4C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9" name="object 14">
            <a:extLst>
              <a:ext uri="{FF2B5EF4-FFF2-40B4-BE49-F238E27FC236}">
                <a16:creationId xmlns:a16="http://schemas.microsoft.com/office/drawing/2014/main" id="{E7330E1E-9F1A-3F1E-F2F4-605614426BB5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30" name="object 15">
              <a:extLst>
                <a:ext uri="{FF2B5EF4-FFF2-40B4-BE49-F238E27FC236}">
                  <a16:creationId xmlns:a16="http://schemas.microsoft.com/office/drawing/2014/main" id="{EE9D7468-4742-D6F6-55FD-6EE7E25AF15B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1" name="object 16">
              <a:extLst>
                <a:ext uri="{FF2B5EF4-FFF2-40B4-BE49-F238E27FC236}">
                  <a16:creationId xmlns:a16="http://schemas.microsoft.com/office/drawing/2014/main" id="{F82A0F6F-149A-826B-25BF-FE95E710F42C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2" name="object 14">
            <a:extLst>
              <a:ext uri="{FF2B5EF4-FFF2-40B4-BE49-F238E27FC236}">
                <a16:creationId xmlns:a16="http://schemas.microsoft.com/office/drawing/2014/main" id="{59C31FD5-E91E-DE76-6DB6-5C57F5E8DB51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33" name="object 15">
              <a:extLst>
                <a:ext uri="{FF2B5EF4-FFF2-40B4-BE49-F238E27FC236}">
                  <a16:creationId xmlns:a16="http://schemas.microsoft.com/office/drawing/2014/main" id="{DF54F1A7-2AE6-B411-0163-5D7A160FF208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4" name="object 16">
              <a:extLst>
                <a:ext uri="{FF2B5EF4-FFF2-40B4-BE49-F238E27FC236}">
                  <a16:creationId xmlns:a16="http://schemas.microsoft.com/office/drawing/2014/main" id="{647E1989-D77F-E527-E44D-DAFDEDB0BDA7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5" name="object 14">
            <a:extLst>
              <a:ext uri="{FF2B5EF4-FFF2-40B4-BE49-F238E27FC236}">
                <a16:creationId xmlns:a16="http://schemas.microsoft.com/office/drawing/2014/main" id="{2E11CF5B-60F0-26E1-5200-61C2544A08B0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36" name="object 15">
              <a:extLst>
                <a:ext uri="{FF2B5EF4-FFF2-40B4-BE49-F238E27FC236}">
                  <a16:creationId xmlns:a16="http://schemas.microsoft.com/office/drawing/2014/main" id="{230A6F99-9FF6-9970-BF0A-B059CED036F0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7" name="object 16">
              <a:extLst>
                <a:ext uri="{FF2B5EF4-FFF2-40B4-BE49-F238E27FC236}">
                  <a16:creationId xmlns:a16="http://schemas.microsoft.com/office/drawing/2014/main" id="{01EB9604-2D32-8CCE-565B-1EBD7C2CCD47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33A05E7-0615-112C-C083-0F26403F1FE6}"/>
              </a:ext>
            </a:extLst>
          </p:cNvPr>
          <p:cNvSpPr txBox="1"/>
          <p:nvPr/>
        </p:nvSpPr>
        <p:spPr>
          <a:xfrm>
            <a:off x="487476" y="1105585"/>
            <a:ext cx="36703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Amazon ECR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4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그림 1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4" y="1161009"/>
            <a:ext cx="7711822" cy="335280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16D62C92-E5CF-2502-0DDB-950AF614D295}"/>
              </a:ext>
            </a:extLst>
          </p:cNvPr>
          <p:cNvSpPr txBox="1"/>
          <p:nvPr/>
        </p:nvSpPr>
        <p:spPr>
          <a:xfrm>
            <a:off x="2546658" y="2219889"/>
            <a:ext cx="1290679" cy="289182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r>
              <a:rPr lang="ko-KR" altLang="en-US" sz="900" b="1" dirty="0">
                <a:solidFill>
                  <a:schemeClr val="tx1"/>
                </a:solidFill>
                <a:latin typeface="+mn-ea"/>
                <a:ea typeface="+mn-ea"/>
                <a:cs typeface="맑은 고딕"/>
              </a:rPr>
              <a:t>외부 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  <a:cs typeface="맑은 고딕"/>
              </a:rPr>
              <a:t>pc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  <a:ea typeface="+mn-ea"/>
                <a:cs typeface="맑은 고딕"/>
              </a:rPr>
              <a:t>에서 </a:t>
            </a:r>
            <a:endParaRPr lang="en-US" altLang="ko-KR" sz="900" b="1" dirty="0">
              <a:solidFill>
                <a:schemeClr val="tx1"/>
              </a:solidFill>
              <a:latin typeface="+mn-ea"/>
              <a:ea typeface="+mn-ea"/>
              <a:cs typeface="맑은 고딕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  <a:cs typeface="맑은 고딕"/>
              </a:rPr>
              <a:t>bastion EC2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  <a:ea typeface="+mn-ea"/>
                <a:cs typeface="맑은 고딕"/>
              </a:rPr>
              <a:t>로 접속</a:t>
            </a:r>
            <a:endParaRPr sz="900" b="1" dirty="0">
              <a:solidFill>
                <a:schemeClr val="tx1"/>
              </a:solidFill>
              <a:latin typeface="+mn-ea"/>
              <a:ea typeface="+mn-ea"/>
              <a:cs typeface="맑은 고딕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92F2F78F-924C-9612-36C7-9C2822F39131}"/>
              </a:ext>
            </a:extLst>
          </p:cNvPr>
          <p:cNvSpPr txBox="1"/>
          <p:nvPr/>
        </p:nvSpPr>
        <p:spPr>
          <a:xfrm rot="20273497">
            <a:off x="4875622" y="1890225"/>
            <a:ext cx="1381710" cy="150682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r>
              <a:rPr lang="en-US" sz="900" b="1" dirty="0">
                <a:latin typeface="+mn-ea"/>
                <a:ea typeface="+mn-ea"/>
                <a:cs typeface="맑은 고딕"/>
              </a:rPr>
              <a:t>Jenkins EC2</a:t>
            </a:r>
            <a:r>
              <a:rPr lang="ko-KR" altLang="en-US" sz="900" b="1" dirty="0">
                <a:latin typeface="+mn-ea"/>
                <a:ea typeface="+mn-ea"/>
                <a:cs typeface="맑은 고딕"/>
              </a:rPr>
              <a:t>로 </a:t>
            </a:r>
            <a:r>
              <a:rPr lang="en-US" altLang="ko-KR" sz="900" b="1" dirty="0">
                <a:latin typeface="+mn-ea"/>
                <a:ea typeface="+mn-ea"/>
                <a:cs typeface="맑은 고딕"/>
              </a:rPr>
              <a:t>SSH </a:t>
            </a:r>
            <a:r>
              <a:rPr lang="ko-KR" altLang="en-US" sz="900" b="1" dirty="0">
                <a:latin typeface="+mn-ea"/>
                <a:ea typeface="+mn-ea"/>
                <a:cs typeface="맑은 고딕"/>
              </a:rPr>
              <a:t>접속</a:t>
            </a:r>
            <a:endParaRPr sz="900" b="1" dirty="0">
              <a:latin typeface="+mn-ea"/>
              <a:ea typeface="+mn-ea"/>
              <a:cs typeface="맑은 고딕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5087B2C9-1AF9-3D9C-3087-DB65F08A7862}"/>
              </a:ext>
            </a:extLst>
          </p:cNvPr>
          <p:cNvSpPr txBox="1"/>
          <p:nvPr/>
        </p:nvSpPr>
        <p:spPr>
          <a:xfrm rot="1350592">
            <a:off x="5050350" y="2901573"/>
            <a:ext cx="1248214" cy="150682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r>
              <a:rPr lang="en-US" sz="900" b="1" dirty="0">
                <a:latin typeface="+mn-ea"/>
                <a:ea typeface="+mn-ea"/>
                <a:cs typeface="맑은 고딕"/>
              </a:rPr>
              <a:t>Target EC2</a:t>
            </a:r>
            <a:r>
              <a:rPr lang="ko-KR" altLang="en-US" sz="900" b="1" dirty="0">
                <a:latin typeface="+mn-ea"/>
                <a:ea typeface="+mn-ea"/>
                <a:cs typeface="맑은 고딕"/>
              </a:rPr>
              <a:t>로 </a:t>
            </a:r>
            <a:r>
              <a:rPr lang="en-US" altLang="ko-KR" sz="900" b="1" dirty="0">
                <a:latin typeface="+mn-ea"/>
                <a:ea typeface="+mn-ea"/>
                <a:cs typeface="맑은 고딕"/>
              </a:rPr>
              <a:t>SSH </a:t>
            </a:r>
            <a:r>
              <a:rPr lang="ko-KR" altLang="en-US" sz="900" b="1" dirty="0">
                <a:latin typeface="+mn-ea"/>
                <a:ea typeface="+mn-ea"/>
                <a:cs typeface="맑은 고딕"/>
              </a:rPr>
              <a:t>접속</a:t>
            </a:r>
            <a:endParaRPr sz="900" b="1" dirty="0">
              <a:latin typeface="+mn-ea"/>
              <a:ea typeface="+mn-ea"/>
              <a:cs typeface="맑은 고딕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589E383-C816-8D3F-E5B6-D1D3007BD3F4}"/>
              </a:ext>
            </a:extLst>
          </p:cNvPr>
          <p:cNvSpPr txBox="1"/>
          <p:nvPr/>
        </p:nvSpPr>
        <p:spPr>
          <a:xfrm>
            <a:off x="3671259" y="4456000"/>
            <a:ext cx="1420371" cy="150682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  <a:cs typeface="맑은 고딕"/>
              </a:rPr>
              <a:t>Config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  <a:ea typeface="+mn-ea"/>
                <a:cs typeface="맑은 고딕"/>
              </a:rPr>
              <a:t>파일 생성 및 작성</a:t>
            </a:r>
            <a:endParaRPr sz="900" b="1" dirty="0">
              <a:solidFill>
                <a:schemeClr val="tx1"/>
              </a:solidFill>
              <a:latin typeface="+mn-ea"/>
              <a:ea typeface="+mn-ea"/>
              <a:cs typeface="맑은 고딕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43649B8-B4DF-5C2E-09CD-0985BEC029C8}"/>
              </a:ext>
            </a:extLst>
          </p:cNvPr>
          <p:cNvSpPr txBox="1"/>
          <p:nvPr/>
        </p:nvSpPr>
        <p:spPr>
          <a:xfrm>
            <a:off x="1126287" y="4051265"/>
            <a:ext cx="1420371" cy="150682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r>
              <a:rPr lang="en-US" sz="900" b="1" dirty="0" err="1">
                <a:solidFill>
                  <a:schemeClr val="tx1"/>
                </a:solidFill>
                <a:latin typeface="+mn-ea"/>
                <a:ea typeface="+mn-ea"/>
                <a:cs typeface="맑은 고딕"/>
              </a:rPr>
              <a:t>Mobaxterm</a:t>
            </a:r>
            <a:r>
              <a:rPr lang="en-US" sz="900" b="1" dirty="0">
                <a:solidFill>
                  <a:schemeClr val="tx1"/>
                </a:solidFill>
                <a:latin typeface="+mn-ea"/>
                <a:ea typeface="+mn-ea"/>
                <a:cs typeface="맑은 고딕"/>
              </a:rPr>
              <a:t> SSH tool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  <a:ea typeface="+mn-ea"/>
                <a:cs typeface="맑은 고딕"/>
              </a:rPr>
              <a:t> 사용</a:t>
            </a:r>
            <a:endParaRPr sz="900" b="1" dirty="0">
              <a:solidFill>
                <a:schemeClr val="tx1"/>
              </a:solidFill>
              <a:latin typeface="+mn-ea"/>
              <a:ea typeface="+mn-ea"/>
              <a:cs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5202" y="1504950"/>
            <a:ext cx="22803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- Bastion EC2</a:t>
            </a:r>
            <a:r>
              <a:rPr lang="ko-KR" altLang="en-US" sz="1100" b="1" dirty="0"/>
              <a:t>를 통한 </a:t>
            </a:r>
            <a:r>
              <a:rPr lang="en-US" altLang="ko-KR" sz="1100" b="1" dirty="0"/>
              <a:t>SSH </a:t>
            </a:r>
            <a:r>
              <a:rPr lang="ko-KR" altLang="en-US" sz="1100" b="1" dirty="0"/>
              <a:t>접속</a:t>
            </a:r>
            <a:endParaRPr lang="en-US" altLang="ko-KR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22B81-FE15-EA65-F321-6BE4170B3BAE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3388E029-9379-D85E-0BAA-C83DB196BF44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8B6F6657-7354-FDEC-F6FB-E2DE80DB2F27}"/>
                </a:ext>
              </a:extLst>
            </p:cNvPr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3C3BDB62-F84B-395E-FAD4-5FC058AFEBC0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2" name="object 8">
            <a:extLst>
              <a:ext uri="{FF2B5EF4-FFF2-40B4-BE49-F238E27FC236}">
                <a16:creationId xmlns:a16="http://schemas.microsoft.com/office/drawing/2014/main" id="{907E2092-9DC7-2443-FA70-CB50DF55DA60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BF71A425-7AD8-876C-12F8-23F354B7BB74}"/>
                </a:ext>
              </a:extLst>
            </p:cNvPr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DE2B64D8-B9A5-E800-7115-E53516B3E3B4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5" name="object 14">
            <a:extLst>
              <a:ext uri="{FF2B5EF4-FFF2-40B4-BE49-F238E27FC236}">
                <a16:creationId xmlns:a16="http://schemas.microsoft.com/office/drawing/2014/main" id="{2B59E89C-0E14-DE2E-E08B-7821D332EF22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FCD9E545-85F0-4EC2-3572-05F620A92C14}"/>
                </a:ext>
              </a:extLst>
            </p:cNvPr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9350A7E5-2366-8641-4104-DCC0F43F054B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8" name="object 14">
            <a:extLst>
              <a:ext uri="{FF2B5EF4-FFF2-40B4-BE49-F238E27FC236}">
                <a16:creationId xmlns:a16="http://schemas.microsoft.com/office/drawing/2014/main" id="{86091AC6-4DC1-757C-C2AB-442E17A2DCC5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3B1E887B-08D5-2016-E1C9-D7DE11EC8174}"/>
                </a:ext>
              </a:extLst>
            </p:cNvPr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6807AEA4-49F8-299C-1377-4D575BE5B44E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1" name="object 14">
            <a:extLst>
              <a:ext uri="{FF2B5EF4-FFF2-40B4-BE49-F238E27FC236}">
                <a16:creationId xmlns:a16="http://schemas.microsoft.com/office/drawing/2014/main" id="{3E827C75-1016-F89D-3F3E-134AEBB94D6F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2" name="object 15">
              <a:extLst>
                <a:ext uri="{FF2B5EF4-FFF2-40B4-BE49-F238E27FC236}">
                  <a16:creationId xmlns:a16="http://schemas.microsoft.com/office/drawing/2014/main" id="{8776123A-3FC6-02D7-FED1-C5AE5230A8A0}"/>
                </a:ext>
              </a:extLst>
            </p:cNvPr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3" name="object 16">
              <a:extLst>
                <a:ext uri="{FF2B5EF4-FFF2-40B4-BE49-F238E27FC236}">
                  <a16:creationId xmlns:a16="http://schemas.microsoft.com/office/drawing/2014/main" id="{0CDBABD6-3A44-DD74-1433-7ACDD86688A7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85AFAE6-BB69-182E-8B11-AD9644B05D78}"/>
              </a:ext>
            </a:extLst>
          </p:cNvPr>
          <p:cNvSpPr txBox="1"/>
          <p:nvPr/>
        </p:nvSpPr>
        <p:spPr>
          <a:xfrm>
            <a:off x="487476" y="1105585"/>
            <a:ext cx="36703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2) SSH </a:t>
            </a:r>
            <a:r>
              <a:rPr lang="ko-KR" altLang="en-US" sz="1500" b="1" spc="-10" dirty="0">
                <a:latin typeface="+mn-ea"/>
              </a:rPr>
              <a:t>접속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662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직선 연결선 345"/>
          <p:cNvCxnSpPr/>
          <p:nvPr/>
        </p:nvCxnSpPr>
        <p:spPr>
          <a:xfrm>
            <a:off x="8038364" y="2646557"/>
            <a:ext cx="0" cy="0"/>
          </a:xfrm>
          <a:prstGeom prst="line">
            <a:avLst/>
          </a:prstGeom>
          <a:ln w="222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8" descr="Jenkins] Docker로 띄운 Jenkins의 초기 비밀번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2" y="1897736"/>
            <a:ext cx="4354199" cy="271840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"/>
          <p:cNvSpPr/>
          <p:nvPr/>
        </p:nvSpPr>
        <p:spPr>
          <a:xfrm>
            <a:off x="4419600" y="4190025"/>
            <a:ext cx="1158523" cy="23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비밀번호 입력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012" y="1545615"/>
            <a:ext cx="4360549" cy="377267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038600" y="1545615"/>
            <a:ext cx="4365312" cy="30705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53" y="1823683"/>
            <a:ext cx="2610214" cy="2381582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020470" y="2084070"/>
            <a:ext cx="1494130" cy="2647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76496" y="1755103"/>
            <a:ext cx="1219504" cy="14263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꺾인 연결선 58"/>
          <p:cNvCxnSpPr>
            <a:stCxn id="55" idx="3"/>
            <a:endCxn id="58" idx="1"/>
          </p:cNvCxnSpPr>
          <p:nvPr/>
        </p:nvCxnSpPr>
        <p:spPr>
          <a:xfrm flipV="1">
            <a:off x="2514600" y="1826420"/>
            <a:ext cx="2361896" cy="390032"/>
          </a:xfrm>
          <a:prstGeom prst="bentConnector3">
            <a:avLst>
              <a:gd name="adj1" fmla="val 50000"/>
            </a:avLst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6"/>
          <p:cNvSpPr/>
          <p:nvPr/>
        </p:nvSpPr>
        <p:spPr>
          <a:xfrm>
            <a:off x="1466272" y="1765706"/>
            <a:ext cx="1922067" cy="335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도메인 주소로 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Jenkins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 접속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62DBB-5A47-523B-78BE-41679A6D4AB3}"/>
              </a:ext>
            </a:extLst>
          </p:cNvPr>
          <p:cNvSpPr txBox="1"/>
          <p:nvPr/>
        </p:nvSpPr>
        <p:spPr>
          <a:xfrm>
            <a:off x="457200" y="1105585"/>
            <a:ext cx="2018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spc="-10" dirty="0">
                <a:latin typeface="+mn-ea"/>
              </a:rPr>
              <a:t>3)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Jenkins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configure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AA0404-D75E-3BA4-045A-13095A15A98D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23" name="object 8">
            <a:extLst>
              <a:ext uri="{FF2B5EF4-FFF2-40B4-BE49-F238E27FC236}">
                <a16:creationId xmlns:a16="http://schemas.microsoft.com/office/drawing/2014/main" id="{9A008728-EF7B-3E74-0343-4164228F7D7B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24" name="object 9">
              <a:extLst>
                <a:ext uri="{FF2B5EF4-FFF2-40B4-BE49-F238E27FC236}">
                  <a16:creationId xmlns:a16="http://schemas.microsoft.com/office/drawing/2014/main" id="{C8D20B21-3E71-9870-664A-779D162D0244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5" name="object 10">
              <a:extLst>
                <a:ext uri="{FF2B5EF4-FFF2-40B4-BE49-F238E27FC236}">
                  <a16:creationId xmlns:a16="http://schemas.microsoft.com/office/drawing/2014/main" id="{B7E1776A-25AA-9A77-ACBB-357DDACFB069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6" name="object 8">
            <a:extLst>
              <a:ext uri="{FF2B5EF4-FFF2-40B4-BE49-F238E27FC236}">
                <a16:creationId xmlns:a16="http://schemas.microsoft.com/office/drawing/2014/main" id="{0B60CB3D-42A6-AE77-388B-F83ED3BF16E5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27" name="object 9">
              <a:extLst>
                <a:ext uri="{FF2B5EF4-FFF2-40B4-BE49-F238E27FC236}">
                  <a16:creationId xmlns:a16="http://schemas.microsoft.com/office/drawing/2014/main" id="{41AE9ECA-3E89-2ACD-42BF-92A1E6EACF29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3BF9C49D-BB21-4472-5473-1348B1FD3229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9" name="object 14">
            <a:extLst>
              <a:ext uri="{FF2B5EF4-FFF2-40B4-BE49-F238E27FC236}">
                <a16:creationId xmlns:a16="http://schemas.microsoft.com/office/drawing/2014/main" id="{FB80E4BC-A45E-2DD0-E6AF-0F36C81EE62D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30" name="object 15">
              <a:extLst>
                <a:ext uri="{FF2B5EF4-FFF2-40B4-BE49-F238E27FC236}">
                  <a16:creationId xmlns:a16="http://schemas.microsoft.com/office/drawing/2014/main" id="{47ADAD13-54D8-BD10-7C2B-EBBBB31A2D20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1" name="object 16">
              <a:extLst>
                <a:ext uri="{FF2B5EF4-FFF2-40B4-BE49-F238E27FC236}">
                  <a16:creationId xmlns:a16="http://schemas.microsoft.com/office/drawing/2014/main" id="{A5E6A619-F5DC-56FC-F707-520E94759AA1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2" name="object 14">
            <a:extLst>
              <a:ext uri="{FF2B5EF4-FFF2-40B4-BE49-F238E27FC236}">
                <a16:creationId xmlns:a16="http://schemas.microsoft.com/office/drawing/2014/main" id="{82BF67B0-4429-7B80-CDBC-111B2A20E9A1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33" name="object 15">
              <a:extLst>
                <a:ext uri="{FF2B5EF4-FFF2-40B4-BE49-F238E27FC236}">
                  <a16:creationId xmlns:a16="http://schemas.microsoft.com/office/drawing/2014/main" id="{D7FBEE8C-A442-3A16-D704-C68DF1309BAF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4" name="object 16">
              <a:extLst>
                <a:ext uri="{FF2B5EF4-FFF2-40B4-BE49-F238E27FC236}">
                  <a16:creationId xmlns:a16="http://schemas.microsoft.com/office/drawing/2014/main" id="{8CFD8651-EFEB-AAB5-288B-B3D61D5F1A63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6" name="object 14">
            <a:extLst>
              <a:ext uri="{FF2B5EF4-FFF2-40B4-BE49-F238E27FC236}">
                <a16:creationId xmlns:a16="http://schemas.microsoft.com/office/drawing/2014/main" id="{F1CD0E7B-3DD9-9E39-FB92-3BB9979F7A6E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50" name="object 15">
              <a:extLst>
                <a:ext uri="{FF2B5EF4-FFF2-40B4-BE49-F238E27FC236}">
                  <a16:creationId xmlns:a16="http://schemas.microsoft.com/office/drawing/2014/main" id="{08845557-5C06-940F-EF28-5EF1063CC007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1" name="object 16">
              <a:extLst>
                <a:ext uri="{FF2B5EF4-FFF2-40B4-BE49-F238E27FC236}">
                  <a16:creationId xmlns:a16="http://schemas.microsoft.com/office/drawing/2014/main" id="{A62C6156-D619-D8B1-EC4F-6E35BE76C6BB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D6BF2D-7C32-6C0C-B221-ECF1A33844D5}"/>
              </a:ext>
            </a:extLst>
          </p:cNvPr>
          <p:cNvSpPr/>
          <p:nvPr/>
        </p:nvSpPr>
        <p:spPr>
          <a:xfrm>
            <a:off x="694128" y="1823683"/>
            <a:ext cx="2610215" cy="2381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29CC2A-6BE7-AA49-D55C-1FD8788E8D0D}"/>
              </a:ext>
            </a:extLst>
          </p:cNvPr>
          <p:cNvSpPr/>
          <p:nvPr/>
        </p:nvSpPr>
        <p:spPr>
          <a:xfrm flipV="1">
            <a:off x="2207305" y="3306745"/>
            <a:ext cx="993095" cy="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0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직선 연결선 345"/>
          <p:cNvCxnSpPr/>
          <p:nvPr/>
        </p:nvCxnSpPr>
        <p:spPr>
          <a:xfrm>
            <a:off x="7581164" y="3665163"/>
            <a:ext cx="0" cy="0"/>
          </a:xfrm>
          <a:prstGeom prst="line">
            <a:avLst/>
          </a:prstGeom>
          <a:ln w="222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0" y="1550679"/>
            <a:ext cx="2779629" cy="15704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11" y="3373105"/>
            <a:ext cx="2776205" cy="1142414"/>
          </a:xfrm>
          <a:prstGeom prst="rect">
            <a:avLst/>
          </a:prstGeom>
        </p:spPr>
      </p:pic>
      <p:sp>
        <p:nvSpPr>
          <p:cNvPr id="34" name="직사각형 6"/>
          <p:cNvSpPr/>
          <p:nvPr/>
        </p:nvSpPr>
        <p:spPr>
          <a:xfrm>
            <a:off x="2324608" y="3814966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계정 생성</a:t>
            </a:r>
          </a:p>
        </p:txBody>
      </p:sp>
      <p:sp>
        <p:nvSpPr>
          <p:cNvPr id="36" name="직사각형 6"/>
          <p:cNvSpPr/>
          <p:nvPr/>
        </p:nvSpPr>
        <p:spPr>
          <a:xfrm>
            <a:off x="2324608" y="1658037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초기 설치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1200150"/>
            <a:ext cx="4517212" cy="3352800"/>
          </a:xfrm>
          <a:prstGeom prst="rect">
            <a:avLst/>
          </a:prstGeom>
        </p:spPr>
      </p:pic>
      <p:sp>
        <p:nvSpPr>
          <p:cNvPr id="50" name="직사각형 6"/>
          <p:cNvSpPr/>
          <p:nvPr/>
        </p:nvSpPr>
        <p:spPr>
          <a:xfrm>
            <a:off x="1167646" y="3637838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admin</a:t>
            </a:r>
            <a:endParaRPr lang="ko-KR" altLang="en-US" sz="105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118113" y="3247133"/>
            <a:ext cx="2072887" cy="0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0" idx="2"/>
            <a:endCxn id="12" idx="0"/>
          </p:cNvCxnSpPr>
          <p:nvPr/>
        </p:nvCxnSpPr>
        <p:spPr>
          <a:xfrm flipH="1">
            <a:off x="2118114" y="3121161"/>
            <a:ext cx="3991" cy="251944"/>
          </a:xfrm>
          <a:prstGeom prst="line">
            <a:avLst/>
          </a:prstGeom>
          <a:ln w="222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4187190" y="1185049"/>
            <a:ext cx="4521022" cy="336790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0011" y="1550680"/>
            <a:ext cx="2775189" cy="157048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736730" y="3373103"/>
            <a:ext cx="2775189" cy="114241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480" y="1219200"/>
            <a:ext cx="3470402" cy="152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96C6FD-7AB3-96F1-28DE-D2B5868045EA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4" name="object 8">
            <a:extLst>
              <a:ext uri="{FF2B5EF4-FFF2-40B4-BE49-F238E27FC236}">
                <a16:creationId xmlns:a16="http://schemas.microsoft.com/office/drawing/2014/main" id="{BC9AE449-CCFD-D88B-2735-FDE8DA649C18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A22ADE9E-6A6D-F560-3AE4-3D3DF2E343D9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075D1A4D-D188-5E3C-2F82-29578D795E0E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8" name="object 8">
            <a:extLst>
              <a:ext uri="{FF2B5EF4-FFF2-40B4-BE49-F238E27FC236}">
                <a16:creationId xmlns:a16="http://schemas.microsoft.com/office/drawing/2014/main" id="{0037060E-183E-E4CA-343C-8051E99B3B5F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F2447B78-CCB9-7609-E837-A052AE518E6D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3C68826B-AC52-27BC-9803-1A3814127179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6C371E74-37C2-1817-F565-CD313D3C12B2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FB253B5E-5F50-845D-EF42-E834144B2096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8E987D3C-B44C-067A-40D2-6E33E309A715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8" name="object 14">
            <a:extLst>
              <a:ext uri="{FF2B5EF4-FFF2-40B4-BE49-F238E27FC236}">
                <a16:creationId xmlns:a16="http://schemas.microsoft.com/office/drawing/2014/main" id="{9E191CC9-2B63-F45A-5563-A1AA60C0C465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7E03431A-40F4-96CC-98BF-6253DE15A69B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85773953-12F8-1745-3D35-1D727A281722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2" name="object 14">
            <a:extLst>
              <a:ext uri="{FF2B5EF4-FFF2-40B4-BE49-F238E27FC236}">
                <a16:creationId xmlns:a16="http://schemas.microsoft.com/office/drawing/2014/main" id="{064C70CD-2623-125F-B632-56273C68C0EE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7E9A1A64-0681-C9EA-1B5D-71C26B056065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80191ED9-1441-8297-7454-3F2C2935F63A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706AC2B-7DE2-022F-7037-19DBE097C5EA}"/>
              </a:ext>
            </a:extLst>
          </p:cNvPr>
          <p:cNvSpPr txBox="1"/>
          <p:nvPr/>
        </p:nvSpPr>
        <p:spPr>
          <a:xfrm>
            <a:off x="457200" y="1105585"/>
            <a:ext cx="2018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spc="-10" dirty="0">
                <a:latin typeface="+mn-ea"/>
              </a:rPr>
              <a:t>3)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Jenkins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configure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966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912" y="1412971"/>
            <a:ext cx="3048000" cy="15243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699" y="1469478"/>
            <a:ext cx="1311164" cy="290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2911126"/>
            <a:ext cx="3066288" cy="16547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731" y="2880970"/>
            <a:ext cx="1600339" cy="3200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912" y="1205787"/>
            <a:ext cx="3048000" cy="2330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1510764"/>
            <a:ext cx="3841764" cy="138330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956397"/>
            <a:ext cx="3849384" cy="1609506"/>
          </a:xfrm>
          <a:prstGeom prst="rect">
            <a:avLst/>
          </a:prstGeom>
        </p:spPr>
      </p:pic>
      <p:sp>
        <p:nvSpPr>
          <p:cNvPr id="51" name="직사각형 6"/>
          <p:cNvSpPr/>
          <p:nvPr/>
        </p:nvSpPr>
        <p:spPr>
          <a:xfrm>
            <a:off x="2606682" y="1573401"/>
            <a:ext cx="1752600" cy="82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설치 할 플러그인 목록</a:t>
            </a:r>
          </a:p>
        </p:txBody>
      </p:sp>
      <p:sp>
        <p:nvSpPr>
          <p:cNvPr id="55" name="직사각형 6"/>
          <p:cNvSpPr/>
          <p:nvPr/>
        </p:nvSpPr>
        <p:spPr>
          <a:xfrm>
            <a:off x="6321552" y="2078660"/>
            <a:ext cx="1752600" cy="82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>
                <a:solidFill>
                  <a:srgbClr val="0070C0"/>
                </a:solidFill>
                <a:latin typeface="+mn-ea"/>
              </a:rPr>
              <a:t>Tools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설정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93420" y="1510935"/>
            <a:ext cx="3841764" cy="137655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93420" y="2956397"/>
            <a:ext cx="3841764" cy="159655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010912" y="1195881"/>
            <a:ext cx="3048000" cy="335706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126614" y="1792392"/>
            <a:ext cx="416097" cy="19913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152023" y="2279298"/>
            <a:ext cx="931415" cy="20033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152023" y="3168812"/>
            <a:ext cx="355473" cy="22784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600" y="4141717"/>
            <a:ext cx="1221265" cy="382597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6705600" y="4196868"/>
            <a:ext cx="609600" cy="2798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8EEFC-8AE4-8396-CE53-1B36E633EE10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D6152631-98B8-1267-A715-A817E5B89214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23C25019-ACF6-67C1-E1B2-C952787F7305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A41FE58F-CCE9-09E5-28BD-81CEE7338DF9}"/>
                </a:ext>
              </a:extLst>
            </p:cNvPr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1" name="object 8">
            <a:extLst>
              <a:ext uri="{FF2B5EF4-FFF2-40B4-BE49-F238E27FC236}">
                <a16:creationId xmlns:a16="http://schemas.microsoft.com/office/drawing/2014/main" id="{B6E1A19D-3930-4A33-8B4A-B2DE0C53617B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03B32A0D-48BA-5CE3-61CF-EB8E8AF55061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C53ED0FC-EDA2-A63A-C415-238791FE96C3}"/>
                </a:ext>
              </a:extLst>
            </p:cNvPr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5" name="object 14">
            <a:extLst>
              <a:ext uri="{FF2B5EF4-FFF2-40B4-BE49-F238E27FC236}">
                <a16:creationId xmlns:a16="http://schemas.microsoft.com/office/drawing/2014/main" id="{B7C8A602-79C1-FD49-07DC-A9B98F88CA2E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EBE529D3-BD20-D386-D5D1-38C72B6EAA88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BB098403-1506-9215-AD5C-01DF8C28AFBD}"/>
                </a:ext>
              </a:extLst>
            </p:cNvPr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0" name="object 14">
            <a:extLst>
              <a:ext uri="{FF2B5EF4-FFF2-40B4-BE49-F238E27FC236}">
                <a16:creationId xmlns:a16="http://schemas.microsoft.com/office/drawing/2014/main" id="{9E79BFE7-AE5B-BAAE-9A60-40F2481DB9A2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E2AE5FE4-28F8-13CC-C5CA-AF388104D6D5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3" name="object 16">
              <a:extLst>
                <a:ext uri="{FF2B5EF4-FFF2-40B4-BE49-F238E27FC236}">
                  <a16:creationId xmlns:a16="http://schemas.microsoft.com/office/drawing/2014/main" id="{6D2A410E-2C08-7FF5-8637-33DCCD59A0E8}"/>
                </a:ext>
              </a:extLst>
            </p:cNvPr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4" name="object 14">
            <a:extLst>
              <a:ext uri="{FF2B5EF4-FFF2-40B4-BE49-F238E27FC236}">
                <a16:creationId xmlns:a16="http://schemas.microsoft.com/office/drawing/2014/main" id="{3CCA8CE9-6CA4-F8B9-A9E0-B2DBC99CAC92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5" name="object 15">
              <a:extLst>
                <a:ext uri="{FF2B5EF4-FFF2-40B4-BE49-F238E27FC236}">
                  <a16:creationId xmlns:a16="http://schemas.microsoft.com/office/drawing/2014/main" id="{44006D7A-140E-BA14-B761-8B7BE5F5915C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6" name="object 16">
              <a:extLst>
                <a:ext uri="{FF2B5EF4-FFF2-40B4-BE49-F238E27FC236}">
                  <a16:creationId xmlns:a16="http://schemas.microsoft.com/office/drawing/2014/main" id="{EC90F428-3931-3BD0-1F80-A6F99388DAFB}"/>
                </a:ext>
              </a:extLst>
            </p:cNvPr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24D3F8E-41F2-9CD4-21B6-04562CB05D15}"/>
              </a:ext>
            </a:extLst>
          </p:cNvPr>
          <p:cNvSpPr txBox="1"/>
          <p:nvPr/>
        </p:nvSpPr>
        <p:spPr>
          <a:xfrm>
            <a:off x="457200" y="1105585"/>
            <a:ext cx="2018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spc="-10" dirty="0">
                <a:latin typeface="+mn-ea"/>
              </a:rPr>
              <a:t>3)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Jenkins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configure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241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99" y="1745090"/>
            <a:ext cx="5852644" cy="9239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299" y="2968607"/>
            <a:ext cx="5852644" cy="1431943"/>
          </a:xfrm>
          <a:prstGeom prst="rect">
            <a:avLst/>
          </a:prstGeom>
        </p:spPr>
      </p:pic>
      <p:sp>
        <p:nvSpPr>
          <p:cNvPr id="32" name="직사각형 6"/>
          <p:cNvSpPr/>
          <p:nvPr/>
        </p:nvSpPr>
        <p:spPr>
          <a:xfrm>
            <a:off x="4377942" y="1362487"/>
            <a:ext cx="2667000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Github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의 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spring-</a:t>
            </a:r>
            <a:r>
              <a:rPr lang="en-US" altLang="ko-KR" sz="900" b="1" dirty="0" err="1">
                <a:solidFill>
                  <a:srgbClr val="0070C0"/>
                </a:solidFill>
                <a:latin typeface="+mn-ea"/>
              </a:rPr>
              <a:t>petclinic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리포지토리와 연동하기위해 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Jenkins EC2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에서 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key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 생성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98475" y="1985537"/>
            <a:ext cx="3546467" cy="2534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271708" y="3867150"/>
            <a:ext cx="1281492" cy="18946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583" y="2969837"/>
            <a:ext cx="2796782" cy="274344"/>
          </a:xfrm>
          <a:prstGeom prst="rect">
            <a:avLst/>
          </a:prstGeom>
        </p:spPr>
      </p:pic>
      <p:sp>
        <p:nvSpPr>
          <p:cNvPr id="36" name="직사각형 6"/>
          <p:cNvSpPr/>
          <p:nvPr/>
        </p:nvSpPr>
        <p:spPr>
          <a:xfrm>
            <a:off x="5089532" y="3163105"/>
            <a:ext cx="2057400" cy="17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Credential</a:t>
            </a: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추가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167646" y="1730451"/>
            <a:ext cx="5877296" cy="93701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185575" y="2974616"/>
            <a:ext cx="5877296" cy="142593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00736-495C-17B8-3209-E5E0362D5227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" name="object 8">
            <a:extLst>
              <a:ext uri="{FF2B5EF4-FFF2-40B4-BE49-F238E27FC236}">
                <a16:creationId xmlns:a16="http://schemas.microsoft.com/office/drawing/2014/main" id="{E4F8DC3A-A355-0486-938F-9FDE35C2172C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E15A6EF8-44B8-91A0-117E-8FBEF482528B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5F069456-FFF2-7504-B924-99D2597A852B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8" name="object 8">
            <a:extLst>
              <a:ext uri="{FF2B5EF4-FFF2-40B4-BE49-F238E27FC236}">
                <a16:creationId xmlns:a16="http://schemas.microsoft.com/office/drawing/2014/main" id="{A4FBF61E-1689-6E04-E7D6-CAE59303DB67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452916D1-4256-260C-49E3-8E12230C638D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5852B4F6-058C-01DA-CAF5-331F6F8EFEF7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2" name="object 14">
            <a:extLst>
              <a:ext uri="{FF2B5EF4-FFF2-40B4-BE49-F238E27FC236}">
                <a16:creationId xmlns:a16="http://schemas.microsoft.com/office/drawing/2014/main" id="{A704EB22-6602-8DEC-4551-F342397AD14D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07B13E53-AFDD-170E-8C42-0A3B7362B159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9B538C6E-B260-8693-E265-F661F46404A5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7" name="object 14">
            <a:extLst>
              <a:ext uri="{FF2B5EF4-FFF2-40B4-BE49-F238E27FC236}">
                <a16:creationId xmlns:a16="http://schemas.microsoft.com/office/drawing/2014/main" id="{27E48EE0-6146-4AD6-BF84-BE205F9AB372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DAB19AC9-A2C7-F3C4-B6E2-B26EF940C908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EF75D024-3A9E-4242-1094-2316723DAD8C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0" name="object 14">
            <a:extLst>
              <a:ext uri="{FF2B5EF4-FFF2-40B4-BE49-F238E27FC236}">
                <a16:creationId xmlns:a16="http://schemas.microsoft.com/office/drawing/2014/main" id="{C5ED90E7-D114-363C-2110-A765AC94C622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EAB0AB28-CC4A-11B5-FD79-AF492E4BDC89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192EF79E-ACAF-075D-7474-4BF146E7A5AF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46E0398-95D1-00D2-0307-1FDCB9C02274}"/>
              </a:ext>
            </a:extLst>
          </p:cNvPr>
          <p:cNvSpPr txBox="1"/>
          <p:nvPr/>
        </p:nvSpPr>
        <p:spPr>
          <a:xfrm>
            <a:off x="457200" y="1105585"/>
            <a:ext cx="2018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spc="-10" dirty="0">
                <a:latin typeface="+mn-ea"/>
              </a:rPr>
              <a:t>3)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Jenkins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configure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56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59658" y="462677"/>
            <a:ext cx="2424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atin typeface="+mj-ea"/>
                <a:ea typeface="+mj-ea"/>
              </a:rPr>
              <a:t>01. </a:t>
            </a:r>
            <a:r>
              <a:rPr lang="ko-KR" altLang="en-US" sz="2000" b="1" dirty="0">
                <a:latin typeface="+mj-ea"/>
                <a:ea typeface="+mj-ea"/>
              </a:rPr>
              <a:t>프로젝트 개요</a:t>
            </a:r>
          </a:p>
        </p:txBody>
      </p:sp>
      <p:graphicFrame>
        <p:nvGraphicFramePr>
          <p:cNvPr id="16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077992"/>
              </p:ext>
            </p:extLst>
          </p:nvPr>
        </p:nvGraphicFramePr>
        <p:xfrm>
          <a:off x="549899" y="1205470"/>
          <a:ext cx="8044203" cy="3195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5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7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CD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맑은 고딕"/>
                        <a:ea typeface="+mn-ea"/>
                        <a:cs typeface="맑은 고딕"/>
                      </a:endParaRPr>
                    </a:p>
                  </a:txBody>
                  <a:tcPr marL="0" marR="0" marT="81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1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CD"/>
                    </a:solidFill>
                  </a:tcPr>
                </a:tc>
                <a:tc>
                  <a:txBody>
                    <a:bodyPr/>
                    <a:lstStyle/>
                    <a:p>
                      <a:pPr marL="172720" marR="2197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endParaRPr sz="1400" dirty="0">
                        <a:latin typeface="굴림"/>
                        <a:cs typeface="굴림"/>
                      </a:endParaRPr>
                    </a:p>
                  </a:txBody>
                  <a:tcPr marL="0" marR="0" marT="812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0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CD"/>
                    </a:solidFill>
                  </a:tcPr>
                </a:tc>
                <a:tc>
                  <a:txBody>
                    <a:bodyPr/>
                    <a:lstStyle/>
                    <a:p>
                      <a:pPr marL="172720" marR="2197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endParaRPr sz="1400" dirty="0">
                        <a:latin typeface="굴림"/>
                        <a:cs typeface="굴림"/>
                      </a:endParaRPr>
                    </a:p>
                  </a:txBody>
                  <a:tcPr marL="0" marR="0" marT="812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1CD"/>
                    </a:solidFill>
                  </a:tcPr>
                </a:tc>
                <a:tc>
                  <a:txBody>
                    <a:bodyPr/>
                    <a:lstStyle/>
                    <a:p>
                      <a:pPr marL="172720" marR="2197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400" dirty="0">
                        <a:latin typeface="굴림"/>
                        <a:cs typeface="굴림"/>
                      </a:endParaRPr>
                    </a:p>
                  </a:txBody>
                  <a:tcPr marL="0" marR="0" marT="685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bject 8"/>
          <p:cNvSpPr txBox="1"/>
          <p:nvPr/>
        </p:nvSpPr>
        <p:spPr>
          <a:xfrm>
            <a:off x="616380" y="1319022"/>
            <a:ext cx="1223167" cy="227626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algn="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1) </a:t>
            </a:r>
            <a:r>
              <a:rPr lang="ko-KR" altLang="en-US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명</a:t>
            </a:r>
            <a:endParaRPr sz="1400" b="1" dirty="0">
              <a:latin typeface="+mn-ea"/>
              <a:ea typeface="+mn-ea"/>
              <a:cs typeface="맑은 고딕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616380" y="1777355"/>
            <a:ext cx="1408353" cy="227626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algn="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2) </a:t>
            </a:r>
            <a:r>
              <a:rPr lang="ko-KR" altLang="en-US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기간</a:t>
            </a:r>
            <a:endParaRPr sz="1400" b="1" dirty="0">
              <a:latin typeface="+mn-ea"/>
              <a:ea typeface="+mn-ea"/>
              <a:cs typeface="맑은 고딕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616380" y="3748185"/>
            <a:ext cx="1070478" cy="227626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algn="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4) </a:t>
            </a:r>
            <a:r>
              <a:rPr lang="ko-KR" altLang="en-US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기대 효과</a:t>
            </a:r>
            <a:endParaRPr sz="1400" b="1" dirty="0">
              <a:latin typeface="+mn-ea"/>
              <a:ea typeface="+mn-ea"/>
              <a:cs typeface="맑은 고딕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616380" y="2591378"/>
            <a:ext cx="1405151" cy="227626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algn="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3) </a:t>
            </a:r>
            <a:r>
              <a:rPr lang="ko-KR" altLang="en-US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목적</a:t>
            </a:r>
            <a:endParaRPr sz="1400" b="1" dirty="0">
              <a:latin typeface="+mn-ea"/>
              <a:ea typeface="+mn-ea"/>
              <a:cs typeface="맑은 고딕"/>
            </a:endParaRPr>
          </a:p>
        </p:txBody>
      </p:sp>
      <p:sp>
        <p:nvSpPr>
          <p:cNvPr id="33" name="object 8"/>
          <p:cNvSpPr txBox="1"/>
          <p:nvPr/>
        </p:nvSpPr>
        <p:spPr>
          <a:xfrm>
            <a:off x="4460718" y="1312147"/>
            <a:ext cx="1966579" cy="212238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r>
              <a:rPr lang="ko-KR" altLang="en-US" sz="1300" dirty="0">
                <a:solidFill>
                  <a:schemeClr val="tx1"/>
                </a:solidFill>
                <a:latin typeface="+mn-ea"/>
                <a:ea typeface="+mn-ea"/>
              </a:rPr>
              <a:t>코드 자동화 및 배포 관리</a:t>
            </a:r>
            <a:endParaRPr sz="1300" dirty="0">
              <a:latin typeface="+mn-ea"/>
              <a:ea typeface="+mn-ea"/>
              <a:cs typeface="맑은 고딕"/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265909" y="2406340"/>
            <a:ext cx="6356196" cy="812402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  <a:latin typeface="+mn-ea"/>
                <a:ea typeface="+mn-ea"/>
              </a:rPr>
              <a:t>Application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ea typeface="+mn-ea"/>
              </a:rPr>
              <a:t>빌드 및 배포를 위해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ea typeface="+mn-ea"/>
              </a:rPr>
              <a:t>AWS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ea typeface="+mn-ea"/>
              </a:rPr>
              <a:t>클라우드에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ea typeface="+mn-ea"/>
              </a:rPr>
              <a:t>IaC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ea typeface="+mn-ea"/>
              </a:rPr>
              <a:t>를 이용해 인프라를 구축하고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ea typeface="+mn-ea"/>
              </a:rPr>
              <a:t>Jenkins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ea typeface="+mn-ea"/>
              </a:rPr>
              <a:t>와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ea typeface="+mn-ea"/>
              </a:rPr>
              <a:t>GitHub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ea typeface="+mn-ea"/>
              </a:rPr>
              <a:t>를 활용해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ea typeface="+mn-ea"/>
              </a:rPr>
              <a:t>CI/CD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ea typeface="+mn-ea"/>
              </a:rPr>
              <a:t>작업을 수행함으로써 코드 자동화 및 배포 관리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+mn-ea"/>
                <a:ea typeface="+mn-ea"/>
              </a:rPr>
              <a:t>프로젝트 수행 및 프로젝트 관리 능력을 함양하고자 함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300" dirty="0">
              <a:latin typeface="+mn-ea"/>
              <a:ea typeface="+mn-ea"/>
              <a:cs typeface="굴림"/>
            </a:endParaRPr>
          </a:p>
          <a:p>
            <a:pPr algn="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1300" dirty="0">
              <a:latin typeface="+mn-ea"/>
              <a:ea typeface="+mn-ea"/>
              <a:cs typeface="맑은 고딕"/>
            </a:endParaRPr>
          </a:p>
        </p:txBody>
      </p:sp>
      <p:sp>
        <p:nvSpPr>
          <p:cNvPr id="35" name="object 8"/>
          <p:cNvSpPr txBox="1"/>
          <p:nvPr/>
        </p:nvSpPr>
        <p:spPr>
          <a:xfrm>
            <a:off x="4460718" y="1809231"/>
            <a:ext cx="1966579" cy="212238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  <a:latin typeface="+mn-ea"/>
                <a:ea typeface="+mn-ea"/>
              </a:rPr>
              <a:t>2023.08.01 ~ 2023.08.21</a:t>
            </a:r>
            <a:endParaRPr sz="1300" dirty="0">
              <a:latin typeface="+mn-ea"/>
              <a:ea typeface="+mn-ea"/>
              <a:cs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73529" y="3615777"/>
            <a:ext cx="604056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solidFill>
                  <a:schemeClr val="tx1"/>
                </a:solidFill>
                <a:latin typeface="+mn-ea"/>
                <a:ea typeface="+mn-ea"/>
              </a:rPr>
              <a:t>분산 버전 관리 시스템을 이용하여 프로젝트 산출물에 대한 버전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+mn-ea"/>
                <a:ea typeface="+mn-ea"/>
              </a:rPr>
              <a:t>관리 및 공유 작업을 수행하고 산출물의 버전 관리에 대한 이해도를 향상 한다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300" dirty="0">
              <a:latin typeface="+mn-ea"/>
              <a:ea typeface="+mn-ea"/>
              <a:cs typeface="굴림"/>
            </a:endParaRPr>
          </a:p>
        </p:txBody>
      </p:sp>
      <p:grpSp>
        <p:nvGrpSpPr>
          <p:cNvPr id="37" name="object 8"/>
          <p:cNvGrpSpPr/>
          <p:nvPr/>
        </p:nvGrpSpPr>
        <p:grpSpPr>
          <a:xfrm>
            <a:off x="1153930" y="427812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1"/>
          <p:cNvGrpSpPr/>
          <p:nvPr/>
        </p:nvGrpSpPr>
        <p:grpSpPr>
          <a:xfrm>
            <a:off x="820805" y="427812"/>
            <a:ext cx="199390" cy="208915"/>
            <a:chOff x="873252" y="454913"/>
            <a:chExt cx="199390" cy="208915"/>
          </a:xfrm>
        </p:grpSpPr>
        <p:pic>
          <p:nvPicPr>
            <p:cNvPr id="41" name="object 12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86968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73252" y="454913"/>
              <a:ext cx="183641" cy="183641"/>
            </a:xfrm>
            <a:prstGeom prst="rect">
              <a:avLst/>
            </a:prstGeom>
          </p:spPr>
        </p:pic>
      </p:grpSp>
      <p:grpSp>
        <p:nvGrpSpPr>
          <p:cNvPr id="43" name="object 8"/>
          <p:cNvGrpSpPr/>
          <p:nvPr/>
        </p:nvGrpSpPr>
        <p:grpSpPr>
          <a:xfrm>
            <a:off x="1487055" y="427684"/>
            <a:ext cx="199390" cy="208915"/>
            <a:chOff x="1200911" y="454913"/>
            <a:chExt cx="199390" cy="208915"/>
          </a:xfrm>
        </p:grpSpPr>
        <p:pic>
          <p:nvPicPr>
            <p:cNvPr id="44" name="object 9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0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8"/>
          <p:cNvGrpSpPr/>
          <p:nvPr/>
        </p:nvGrpSpPr>
        <p:grpSpPr>
          <a:xfrm>
            <a:off x="1820179" y="427556"/>
            <a:ext cx="199390" cy="208915"/>
            <a:chOff x="1200911" y="454913"/>
            <a:chExt cx="199390" cy="208915"/>
          </a:xfrm>
        </p:grpSpPr>
        <p:pic>
          <p:nvPicPr>
            <p:cNvPr id="47" name="object 9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0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2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818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85" y="2271566"/>
            <a:ext cx="3173271" cy="18036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48246"/>
            <a:ext cx="3866243" cy="28285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785" y="1669483"/>
            <a:ext cx="3177815" cy="5029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847" y="4075209"/>
            <a:ext cx="3170967" cy="40154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27103" y="2135640"/>
            <a:ext cx="1584446" cy="2534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83342" y="2977089"/>
            <a:ext cx="884044" cy="147579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111449" y="2277115"/>
            <a:ext cx="486219" cy="14223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075567" y="1669483"/>
            <a:ext cx="1147247" cy="21060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/>
          <p:nvPr/>
        </p:nvCxnSpPr>
        <p:spPr>
          <a:xfrm rot="5400000">
            <a:off x="6004032" y="2822287"/>
            <a:ext cx="1212359" cy="1"/>
          </a:xfrm>
          <a:prstGeom prst="bentConnector3">
            <a:avLst>
              <a:gd name="adj1" fmla="val 89597"/>
            </a:avLst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6"/>
          <p:cNvSpPr/>
          <p:nvPr/>
        </p:nvSpPr>
        <p:spPr>
          <a:xfrm>
            <a:off x="5829300" y="2485354"/>
            <a:ext cx="3048000" cy="243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생성한 개인키 입력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81600" y="4071887"/>
            <a:ext cx="1219200" cy="38099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50929" y="1648246"/>
            <a:ext cx="3853514" cy="282850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036774" y="1648246"/>
            <a:ext cx="3192826" cy="54399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036774" y="2262363"/>
            <a:ext cx="3192826" cy="22143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Picture 4" descr="키 - 무료 보안개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8571">
            <a:off x="5603068" y="3345520"/>
            <a:ext cx="738933" cy="7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013D5D-2BB7-496E-57A2-F38E64B20352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4" name="object 8">
            <a:extLst>
              <a:ext uri="{FF2B5EF4-FFF2-40B4-BE49-F238E27FC236}">
                <a16:creationId xmlns:a16="http://schemas.microsoft.com/office/drawing/2014/main" id="{2BB4B574-04A0-036E-1697-C5706D3EBB71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767184F2-0208-F64A-96BB-5331D610467B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9" name="object 10">
              <a:extLst>
                <a:ext uri="{FF2B5EF4-FFF2-40B4-BE49-F238E27FC236}">
                  <a16:creationId xmlns:a16="http://schemas.microsoft.com/office/drawing/2014/main" id="{FB090C9E-4F30-DC8D-D099-1E11F940C3F3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0" name="object 8">
            <a:extLst>
              <a:ext uri="{FF2B5EF4-FFF2-40B4-BE49-F238E27FC236}">
                <a16:creationId xmlns:a16="http://schemas.microsoft.com/office/drawing/2014/main" id="{28DA00F7-CBEB-E9EC-47E9-F45F3C3B73D3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46C122D3-EAA7-11E9-DCB6-F1299B1F0FC0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8656E595-478F-9A11-C26F-74F64C6D85C8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48CDA621-BC9D-20C1-D4CF-7AF2557D55D7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CD389B87-B208-5262-D931-83EFCEAA3E7F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14FEA9AE-AE16-E53D-4069-FBDD52DF906D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7" name="object 14">
            <a:extLst>
              <a:ext uri="{FF2B5EF4-FFF2-40B4-BE49-F238E27FC236}">
                <a16:creationId xmlns:a16="http://schemas.microsoft.com/office/drawing/2014/main" id="{BF55D9E3-8673-C379-265B-E97F03726610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6FDD464F-0C9F-AC62-EE99-FA0F493A52AE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4AFF91C0-3D2F-960D-EDCE-B155E75548AB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0" name="object 14">
            <a:extLst>
              <a:ext uri="{FF2B5EF4-FFF2-40B4-BE49-F238E27FC236}">
                <a16:creationId xmlns:a16="http://schemas.microsoft.com/office/drawing/2014/main" id="{1285C5D4-1953-EC93-4AE1-5579D745CD0C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0A6721E0-821C-2A37-9D25-4360A69337EF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F313EA43-82AB-0A58-0310-55CFDF2341C3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AC1573B-3FED-39BE-A1B5-6E564A349A30}"/>
              </a:ext>
            </a:extLst>
          </p:cNvPr>
          <p:cNvSpPr txBox="1"/>
          <p:nvPr/>
        </p:nvSpPr>
        <p:spPr>
          <a:xfrm>
            <a:off x="457200" y="1105585"/>
            <a:ext cx="2018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spc="-10" dirty="0">
                <a:latin typeface="+mn-ea"/>
              </a:rPr>
              <a:t>3)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Jenkins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configure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17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8" y="1736298"/>
            <a:ext cx="3694791" cy="8001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46" y="2536467"/>
            <a:ext cx="3685427" cy="1416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915" y="2259930"/>
            <a:ext cx="3874174" cy="1770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63" y="1352550"/>
            <a:ext cx="3880726" cy="5227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915" y="1996325"/>
            <a:ext cx="3874174" cy="278687"/>
          </a:xfrm>
          <a:prstGeom prst="rect">
            <a:avLst/>
          </a:prstGeom>
        </p:spPr>
      </p:pic>
      <p:sp>
        <p:nvSpPr>
          <p:cNvPr id="31" name="직사각형 6"/>
          <p:cNvSpPr/>
          <p:nvPr/>
        </p:nvSpPr>
        <p:spPr>
          <a:xfrm>
            <a:off x="5246393" y="2598753"/>
            <a:ext cx="3275979" cy="243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생성한 공개키 입력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733800" y="2241134"/>
            <a:ext cx="542966" cy="2534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648200" y="2404361"/>
            <a:ext cx="807012" cy="2534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825910" y="1382500"/>
            <a:ext cx="1556089" cy="18708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86560" y="3277287"/>
            <a:ext cx="1294421" cy="2534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/>
          <p:nvPr/>
        </p:nvCxnSpPr>
        <p:spPr>
          <a:xfrm rot="5400000">
            <a:off x="6997775" y="2458968"/>
            <a:ext cx="1212359" cy="1"/>
          </a:xfrm>
          <a:prstGeom prst="bentConnector3">
            <a:avLst>
              <a:gd name="adj1" fmla="val 50000"/>
            </a:avLst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5915" y="4007703"/>
            <a:ext cx="3874174" cy="2781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46" y="3938555"/>
            <a:ext cx="3695895" cy="34293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365881" y="3983297"/>
            <a:ext cx="892597" cy="2534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04443" y="1717248"/>
            <a:ext cx="3695897" cy="256423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572001" y="1333501"/>
            <a:ext cx="3898088" cy="54178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572001" y="1996326"/>
            <a:ext cx="3898086" cy="228516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724400" y="3105912"/>
            <a:ext cx="3489511" cy="793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키 - 무료 보안개 아이콘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8571">
            <a:off x="5898448" y="3161265"/>
            <a:ext cx="738933" cy="7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4603375" y="4009775"/>
            <a:ext cx="966687" cy="2534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"/>
          <p:cNvSpPr/>
          <p:nvPr/>
        </p:nvSpPr>
        <p:spPr>
          <a:xfrm>
            <a:off x="1307951" y="1976358"/>
            <a:ext cx="2959249" cy="287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Spring-</a:t>
            </a:r>
            <a:r>
              <a:rPr lang="en-US" altLang="ko-KR" sz="900" b="1" dirty="0" err="1">
                <a:solidFill>
                  <a:srgbClr val="0070C0"/>
                </a:solidFill>
                <a:latin typeface="+mn-ea"/>
              </a:rPr>
              <a:t>petclinic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리포지토리 접속 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/ key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721B6-14E2-A707-BB5D-BF2CA62491FC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6" name="object 8">
            <a:extLst>
              <a:ext uri="{FF2B5EF4-FFF2-40B4-BE49-F238E27FC236}">
                <a16:creationId xmlns:a16="http://schemas.microsoft.com/office/drawing/2014/main" id="{56074A07-6AD4-B178-F716-518229DE7386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8D6BFE0F-77AB-05B1-F41C-C94341AEF4CB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4BBE0213-516F-3182-31E2-9104CD97E8B6}"/>
                </a:ext>
              </a:extLst>
            </p:cNvPr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2" name="object 8">
            <a:extLst>
              <a:ext uri="{FF2B5EF4-FFF2-40B4-BE49-F238E27FC236}">
                <a16:creationId xmlns:a16="http://schemas.microsoft.com/office/drawing/2014/main" id="{98F5E4ED-E188-A73C-EB5F-EABA8D6C780E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A73378B0-2E43-1963-B7E8-7119F4821D9C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12FC0D0D-B80E-A24B-7E3A-D93A4CD2DC44}"/>
                </a:ext>
              </a:extLst>
            </p:cNvPr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8" name="object 14">
            <a:extLst>
              <a:ext uri="{FF2B5EF4-FFF2-40B4-BE49-F238E27FC236}">
                <a16:creationId xmlns:a16="http://schemas.microsoft.com/office/drawing/2014/main" id="{AA0ECD4F-789A-232A-F512-640BCA951180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5B88C70A-8652-1D84-8F53-C56245F58627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BBCD43FD-9514-AD40-2AC4-9224FDEA13C8}"/>
                </a:ext>
              </a:extLst>
            </p:cNvPr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1" name="object 14">
            <a:extLst>
              <a:ext uri="{FF2B5EF4-FFF2-40B4-BE49-F238E27FC236}">
                <a16:creationId xmlns:a16="http://schemas.microsoft.com/office/drawing/2014/main" id="{4BC4AFE2-C4B4-7477-D578-A255062BCC2C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22" name="object 15">
              <a:extLst>
                <a:ext uri="{FF2B5EF4-FFF2-40B4-BE49-F238E27FC236}">
                  <a16:creationId xmlns:a16="http://schemas.microsoft.com/office/drawing/2014/main" id="{B7386164-D57A-D1FA-B9D1-834E8DE38CA5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3" name="object 16">
              <a:extLst>
                <a:ext uri="{FF2B5EF4-FFF2-40B4-BE49-F238E27FC236}">
                  <a16:creationId xmlns:a16="http://schemas.microsoft.com/office/drawing/2014/main" id="{0A1879B4-242C-770C-2029-CD86D2867B6B}"/>
                </a:ext>
              </a:extLst>
            </p:cNvPr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4" name="object 14">
            <a:extLst>
              <a:ext uri="{FF2B5EF4-FFF2-40B4-BE49-F238E27FC236}">
                <a16:creationId xmlns:a16="http://schemas.microsoft.com/office/drawing/2014/main" id="{778771D4-20A2-D87E-AA16-A871F20DDBD6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5" name="object 15">
              <a:extLst>
                <a:ext uri="{FF2B5EF4-FFF2-40B4-BE49-F238E27FC236}">
                  <a16:creationId xmlns:a16="http://schemas.microsoft.com/office/drawing/2014/main" id="{0FE6494B-5DCA-CA3C-D6DD-B1F1873F8ABC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6" name="object 16">
              <a:extLst>
                <a:ext uri="{FF2B5EF4-FFF2-40B4-BE49-F238E27FC236}">
                  <a16:creationId xmlns:a16="http://schemas.microsoft.com/office/drawing/2014/main" id="{32FA8209-8DB0-A4AF-C053-1BC70AD3F8A1}"/>
                </a:ext>
              </a:extLst>
            </p:cNvPr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1382D2E-90C2-8E4E-2B64-2871F14C76F0}"/>
              </a:ext>
            </a:extLst>
          </p:cNvPr>
          <p:cNvSpPr txBox="1"/>
          <p:nvPr/>
        </p:nvSpPr>
        <p:spPr>
          <a:xfrm>
            <a:off x="457200" y="1105585"/>
            <a:ext cx="2018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spc="-10" dirty="0">
                <a:latin typeface="+mn-ea"/>
              </a:rPr>
              <a:t>3)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Jenkins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configure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64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06" y="1931358"/>
            <a:ext cx="3910638" cy="1637106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3345764" y="2929001"/>
            <a:ext cx="879917" cy="21661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9" y="1932587"/>
            <a:ext cx="1868763" cy="313651"/>
          </a:xfrm>
          <a:prstGeom prst="rect">
            <a:avLst/>
          </a:prstGeom>
        </p:spPr>
      </p:pic>
      <p:sp>
        <p:nvSpPr>
          <p:cNvPr id="64" name="직사각형 6"/>
          <p:cNvSpPr/>
          <p:nvPr/>
        </p:nvSpPr>
        <p:spPr>
          <a:xfrm>
            <a:off x="2847784" y="2069760"/>
            <a:ext cx="1255789" cy="202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Credential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추가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44282" y="1937366"/>
            <a:ext cx="3917362" cy="163109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934" y="1164378"/>
            <a:ext cx="3353091" cy="3278154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5029200" y="1638945"/>
            <a:ext cx="914400" cy="21661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257800" y="2695148"/>
            <a:ext cx="1963920" cy="17054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363049" y="3790950"/>
            <a:ext cx="118246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875934" y="1149146"/>
            <a:ext cx="3353091" cy="329338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6"/>
          <p:cNvSpPr/>
          <p:nvPr/>
        </p:nvSpPr>
        <p:spPr>
          <a:xfrm>
            <a:off x="6629400" y="2413493"/>
            <a:ext cx="1255789" cy="202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Access key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입력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BE365-1526-F2D7-4C61-343518F4BBC7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" name="object 8">
            <a:extLst>
              <a:ext uri="{FF2B5EF4-FFF2-40B4-BE49-F238E27FC236}">
                <a16:creationId xmlns:a16="http://schemas.microsoft.com/office/drawing/2014/main" id="{06C535E3-4085-5F34-E078-0E951355D9F0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111097E4-D04D-A6D1-8D06-FBE45AFB9A95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656D60CA-6848-51A4-790D-BDDEFCE6BA1F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8" name="object 8">
            <a:extLst>
              <a:ext uri="{FF2B5EF4-FFF2-40B4-BE49-F238E27FC236}">
                <a16:creationId xmlns:a16="http://schemas.microsoft.com/office/drawing/2014/main" id="{27D80F30-3FEA-B97C-FB45-684A88587A3C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FA2D8B42-E949-F624-4D31-36B3CBB06DBB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A015F0CC-12BF-9105-8F91-CF9CFC9AD61F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1" name="object 14">
            <a:extLst>
              <a:ext uri="{FF2B5EF4-FFF2-40B4-BE49-F238E27FC236}">
                <a16:creationId xmlns:a16="http://schemas.microsoft.com/office/drawing/2014/main" id="{588302B7-3CF2-6EC8-1E6F-6466AFCEDDB9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2" name="object 15">
              <a:extLst>
                <a:ext uri="{FF2B5EF4-FFF2-40B4-BE49-F238E27FC236}">
                  <a16:creationId xmlns:a16="http://schemas.microsoft.com/office/drawing/2014/main" id="{3CFE5185-226D-AB99-FD29-A36412B74E59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4" name="object 16">
              <a:extLst>
                <a:ext uri="{FF2B5EF4-FFF2-40B4-BE49-F238E27FC236}">
                  <a16:creationId xmlns:a16="http://schemas.microsoft.com/office/drawing/2014/main" id="{67E1FE1A-AA93-3360-5C88-7B585F1EBF9A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5" name="object 14">
            <a:extLst>
              <a:ext uri="{FF2B5EF4-FFF2-40B4-BE49-F238E27FC236}">
                <a16:creationId xmlns:a16="http://schemas.microsoft.com/office/drawing/2014/main" id="{55B4044C-1E6B-0AFE-445B-8371019FCF4C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576F6DE4-7332-27F0-77B8-9500E391E902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992BF77D-E92E-ECA2-EF98-089B3E899442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8" name="object 14">
            <a:extLst>
              <a:ext uri="{FF2B5EF4-FFF2-40B4-BE49-F238E27FC236}">
                <a16:creationId xmlns:a16="http://schemas.microsoft.com/office/drawing/2014/main" id="{3E81077C-4057-D8DF-1F42-876DA48A5E21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1FB428DE-20C4-3213-03E4-7C02F8C7959A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3D1624C0-F706-50B2-9B73-BBBCB26105B9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10B42DF-4822-440D-7898-2E9275955A3D}"/>
              </a:ext>
            </a:extLst>
          </p:cNvPr>
          <p:cNvSpPr txBox="1"/>
          <p:nvPr/>
        </p:nvSpPr>
        <p:spPr>
          <a:xfrm>
            <a:off x="457200" y="1105585"/>
            <a:ext cx="2018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spc="-10" dirty="0">
                <a:latin typeface="+mn-ea"/>
              </a:rPr>
              <a:t>3)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Jenkins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configure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106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6" y="1581150"/>
            <a:ext cx="4191000" cy="274185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898775" y="2111538"/>
            <a:ext cx="590811" cy="1554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41222" y="3714750"/>
            <a:ext cx="443353" cy="152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46376" y="1581150"/>
            <a:ext cx="4190999" cy="274185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6"/>
          <p:cNvSpPr/>
          <p:nvPr/>
        </p:nvSpPr>
        <p:spPr>
          <a:xfrm>
            <a:off x="2439158" y="1729697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Spring-</a:t>
            </a:r>
            <a:r>
              <a:rPr lang="en-US" altLang="ko-KR" sz="900" b="1" dirty="0" err="1">
                <a:solidFill>
                  <a:srgbClr val="0070C0"/>
                </a:solidFill>
                <a:latin typeface="+mn-ea"/>
              </a:rPr>
              <a:t>Petclinic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 Pipeline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생성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110" y="1581149"/>
            <a:ext cx="3132689" cy="274185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159880" y="1581149"/>
            <a:ext cx="3145920" cy="274185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280" y="3638517"/>
            <a:ext cx="2133601" cy="228633"/>
          </a:xfrm>
          <a:prstGeom prst="rect">
            <a:avLst/>
          </a:prstGeom>
        </p:spPr>
      </p:pic>
      <p:sp>
        <p:nvSpPr>
          <p:cNvPr id="2" name="AutoShape 10" descr="AWS CLI + CloudFormation">
            <a:extLst>
              <a:ext uri="{FF2B5EF4-FFF2-40B4-BE49-F238E27FC236}">
                <a16:creationId xmlns:a16="http://schemas.microsoft.com/office/drawing/2014/main" id="{AF8C999A-E38C-EAAA-3F79-F557703ECC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D74E0-EAD9-687D-391C-6F487B873DBC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6" name="object 8">
            <a:extLst>
              <a:ext uri="{FF2B5EF4-FFF2-40B4-BE49-F238E27FC236}">
                <a16:creationId xmlns:a16="http://schemas.microsoft.com/office/drawing/2014/main" id="{F82CB140-1487-8B9C-4AB0-F453C8D388E6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AA080180-0B26-99E8-F4A3-F323C3D20DCF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9" name="object 10">
              <a:extLst>
                <a:ext uri="{FF2B5EF4-FFF2-40B4-BE49-F238E27FC236}">
                  <a16:creationId xmlns:a16="http://schemas.microsoft.com/office/drawing/2014/main" id="{714DEDB6-906F-B09B-0EF9-F2B008A716A0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0" name="object 8">
            <a:extLst>
              <a:ext uri="{FF2B5EF4-FFF2-40B4-BE49-F238E27FC236}">
                <a16:creationId xmlns:a16="http://schemas.microsoft.com/office/drawing/2014/main" id="{0959AB99-7CAA-061D-28AA-DCE7764B88C6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7DA76982-7E7C-89A6-3276-121688580BE1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5F17C5EF-E500-CB28-D7B8-C74142F69502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EC82DDF9-E2E6-1CFB-5448-D6CF890037BC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D9823460-204F-33BE-82AD-6124EE4BE670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C53C67CB-B65F-26F8-ABA7-9BEEA855E570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7" name="object 14">
            <a:extLst>
              <a:ext uri="{FF2B5EF4-FFF2-40B4-BE49-F238E27FC236}">
                <a16:creationId xmlns:a16="http://schemas.microsoft.com/office/drawing/2014/main" id="{FC363501-88BF-6841-7E49-F08A560BBF40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F617230-331E-02F4-3426-9A9B68031CB2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67F386EE-1802-F9F7-A07E-A56136FAFDE1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0" name="object 14">
            <a:extLst>
              <a:ext uri="{FF2B5EF4-FFF2-40B4-BE49-F238E27FC236}">
                <a16:creationId xmlns:a16="http://schemas.microsoft.com/office/drawing/2014/main" id="{0D95A909-09F6-AE59-7A9F-EAB3F821D7FD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2" name="object 15">
              <a:extLst>
                <a:ext uri="{FF2B5EF4-FFF2-40B4-BE49-F238E27FC236}">
                  <a16:creationId xmlns:a16="http://schemas.microsoft.com/office/drawing/2014/main" id="{41F5454D-A03B-EC00-832B-56573EC56646}"/>
                </a:ext>
              </a:extLst>
            </p:cNvPr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3" name="object 16">
              <a:extLst>
                <a:ext uri="{FF2B5EF4-FFF2-40B4-BE49-F238E27FC236}">
                  <a16:creationId xmlns:a16="http://schemas.microsoft.com/office/drawing/2014/main" id="{A38B34E6-E59A-A0FE-F28F-DE8E85DA9E15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25E3E32-BD97-DF75-0D46-0C2D9F7BF688}"/>
              </a:ext>
            </a:extLst>
          </p:cNvPr>
          <p:cNvSpPr txBox="1"/>
          <p:nvPr/>
        </p:nvSpPr>
        <p:spPr>
          <a:xfrm>
            <a:off x="457200" y="1105585"/>
            <a:ext cx="2018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spc="-10" dirty="0">
                <a:latin typeface="+mn-ea"/>
              </a:rPr>
              <a:t>3)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Jenkins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configure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5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9" y="1581150"/>
            <a:ext cx="3735998" cy="29590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9" y="1575338"/>
            <a:ext cx="3807863" cy="7423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458709"/>
            <a:ext cx="3807863" cy="207720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735150" y="1581150"/>
            <a:ext cx="3735998" cy="29590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99747" y="1579867"/>
            <a:ext cx="3832516" cy="7394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12109" y="2058872"/>
            <a:ext cx="1412496" cy="24593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40800" y="2596950"/>
            <a:ext cx="380147" cy="1988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478358" y="3473059"/>
            <a:ext cx="2609589" cy="16549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499697" y="4001459"/>
            <a:ext cx="1064252" cy="19525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077604" y="2021262"/>
            <a:ext cx="1143000" cy="1733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034752" y="2800804"/>
            <a:ext cx="617769" cy="3071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722264" y="4185331"/>
            <a:ext cx="745248" cy="34081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99746" y="2443296"/>
            <a:ext cx="3834653" cy="209688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6"/>
          <p:cNvSpPr/>
          <p:nvPr/>
        </p:nvSpPr>
        <p:spPr>
          <a:xfrm>
            <a:off x="1726598" y="2273690"/>
            <a:ext cx="2437552" cy="32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Pipeline Scripts</a:t>
            </a: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를 </a:t>
            </a:r>
            <a:r>
              <a:rPr lang="en-US" altLang="ko-KR" sz="1050" b="1" dirty="0" err="1">
                <a:solidFill>
                  <a:srgbClr val="0070C0"/>
                </a:solidFill>
                <a:latin typeface="+mn-ea"/>
              </a:rPr>
              <a:t>Git</a:t>
            </a: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에서 관리</a:t>
            </a:r>
          </a:p>
        </p:txBody>
      </p:sp>
      <p:sp>
        <p:nvSpPr>
          <p:cNvPr id="60" name="직사각형 6"/>
          <p:cNvSpPr/>
          <p:nvPr/>
        </p:nvSpPr>
        <p:spPr>
          <a:xfrm>
            <a:off x="2202766" y="3634662"/>
            <a:ext cx="2293034" cy="32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spring-petclinic </a:t>
            </a: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리포지토리 </a:t>
            </a:r>
            <a:r>
              <a:rPr lang="en-US" altLang="ko-KR" sz="1050" b="1" dirty="0" err="1">
                <a:solidFill>
                  <a:srgbClr val="0070C0"/>
                </a:solidFill>
                <a:latin typeface="+mn-ea"/>
              </a:rPr>
              <a:t>url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2" name="직사각형 6"/>
          <p:cNvSpPr/>
          <p:nvPr/>
        </p:nvSpPr>
        <p:spPr>
          <a:xfrm>
            <a:off x="6220604" y="2013378"/>
            <a:ext cx="2057401" cy="213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efficient-webjars branch </a:t>
            </a: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사용</a:t>
            </a:r>
          </a:p>
        </p:txBody>
      </p:sp>
      <p:sp>
        <p:nvSpPr>
          <p:cNvPr id="63" name="직사각형 6"/>
          <p:cNvSpPr/>
          <p:nvPr/>
        </p:nvSpPr>
        <p:spPr>
          <a:xfrm>
            <a:off x="5157037" y="2459978"/>
            <a:ext cx="2912596" cy="420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Script</a:t>
            </a: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–</a:t>
            </a: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Jenkinsfile </a:t>
            </a: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사용</a:t>
            </a:r>
          </a:p>
        </p:txBody>
      </p:sp>
      <p:pic>
        <p:nvPicPr>
          <p:cNvPr id="70" name="Picture 2" descr="File, jenkins, list, paper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640" y="2660691"/>
            <a:ext cx="1075792" cy="10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Jenkins, 로고 아이콘 에 Vector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39" y="2898704"/>
            <a:ext cx="569152" cy="56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6980374" y="3427874"/>
            <a:ext cx="9912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Jenkinsfile</a:t>
            </a:r>
          </a:p>
        </p:txBody>
      </p:sp>
      <p:pic>
        <p:nvPicPr>
          <p:cNvPr id="73" name="그림 72">
            <a:hlinkClick r:id="rId8"/>
            <a:extLst>
              <a:ext uri="{FF2B5EF4-FFF2-40B4-BE49-F238E27FC236}">
                <a16:creationId xmlns:a16="http://schemas.microsoft.com/office/drawing/2014/main" id="{B0EE1509-1461-BCD8-38E2-6338797447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62445" y="3874411"/>
            <a:ext cx="1224733" cy="309923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ED20F4D-DFF1-37B1-CA87-A21F744CF915}"/>
              </a:ext>
            </a:extLst>
          </p:cNvPr>
          <p:cNvCxnSpPr>
            <a:cxnSpLocks/>
          </p:cNvCxnSpPr>
          <p:nvPr/>
        </p:nvCxnSpPr>
        <p:spPr>
          <a:xfrm flipH="1">
            <a:off x="7431972" y="3664020"/>
            <a:ext cx="9007" cy="237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E0A2B70-43F6-F5A1-B16F-D922ED7CB1BB}"/>
              </a:ext>
            </a:extLst>
          </p:cNvPr>
          <p:cNvSpPr txBox="1"/>
          <p:nvPr/>
        </p:nvSpPr>
        <p:spPr>
          <a:xfrm>
            <a:off x="6293874" y="4081357"/>
            <a:ext cx="221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b="1" dirty="0">
                <a:latin typeface="+mn-ea"/>
                <a:ea typeface="+mn-ea"/>
                <a:hlinkClick r:id="rId8"/>
              </a:rPr>
              <a:t>https://github.com/tkwk5445/spring-petclinic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3" name="AutoShape 10" descr="AWS CLI + CloudFormation">
            <a:extLst>
              <a:ext uri="{FF2B5EF4-FFF2-40B4-BE49-F238E27FC236}">
                <a16:creationId xmlns:a16="http://schemas.microsoft.com/office/drawing/2014/main" id="{9BF03E70-9E91-748B-65ED-B670CB5195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8184A-B802-A8FC-69B6-DDF38C9DF800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522DA62D-1199-30FA-378F-2B90FF009115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BB8A3D70-0E3B-A639-D77E-7DD726086743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E0D74435-F1E3-8259-BDDC-6BFDA21E2B50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1" name="object 8">
            <a:extLst>
              <a:ext uri="{FF2B5EF4-FFF2-40B4-BE49-F238E27FC236}">
                <a16:creationId xmlns:a16="http://schemas.microsoft.com/office/drawing/2014/main" id="{EA245547-E0E8-C1DE-2CE0-7A2403EB3858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F2C351B1-9F40-EEEE-9F89-AB89F4A13922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58B1E660-9882-AB9A-A553-8DC90192BB8D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5" name="object 14">
            <a:extLst>
              <a:ext uri="{FF2B5EF4-FFF2-40B4-BE49-F238E27FC236}">
                <a16:creationId xmlns:a16="http://schemas.microsoft.com/office/drawing/2014/main" id="{8D72424E-38E1-CEC3-557B-3EF1DBB60418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67D6C7B1-B5BD-4F70-A9FD-C2FE595CD5CB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644612D0-CAC2-1739-A2E1-6499611BBECE}"/>
                </a:ext>
              </a:extLst>
            </p:cNvPr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8" name="object 14">
            <a:extLst>
              <a:ext uri="{FF2B5EF4-FFF2-40B4-BE49-F238E27FC236}">
                <a16:creationId xmlns:a16="http://schemas.microsoft.com/office/drawing/2014/main" id="{A3CA296E-AFE2-719A-9436-8708D57346E1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403DB3AB-589A-E8F2-FBEC-6F742F7B267E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42446538-DEC0-3DC4-736D-21F511516071}"/>
                </a:ext>
              </a:extLst>
            </p:cNvPr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1" name="object 14">
            <a:extLst>
              <a:ext uri="{FF2B5EF4-FFF2-40B4-BE49-F238E27FC236}">
                <a16:creationId xmlns:a16="http://schemas.microsoft.com/office/drawing/2014/main" id="{8EA8C70C-DD29-7FBE-78A3-4CDEA403745D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2" name="object 15">
              <a:extLst>
                <a:ext uri="{FF2B5EF4-FFF2-40B4-BE49-F238E27FC236}">
                  <a16:creationId xmlns:a16="http://schemas.microsoft.com/office/drawing/2014/main" id="{54EF60C4-93B5-57C8-5889-A793D626DC6B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3" name="object 16">
              <a:extLst>
                <a:ext uri="{FF2B5EF4-FFF2-40B4-BE49-F238E27FC236}">
                  <a16:creationId xmlns:a16="http://schemas.microsoft.com/office/drawing/2014/main" id="{6A600A7B-5DC7-AB6A-D16D-16D5DFAC4D8C}"/>
                </a:ext>
              </a:extLst>
            </p:cNvPr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ECB6650-615A-653F-164C-6E1109FD0055}"/>
              </a:ext>
            </a:extLst>
          </p:cNvPr>
          <p:cNvSpPr txBox="1"/>
          <p:nvPr/>
        </p:nvSpPr>
        <p:spPr>
          <a:xfrm>
            <a:off x="457200" y="1105585"/>
            <a:ext cx="2018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spc="-10" dirty="0">
                <a:latin typeface="+mn-ea"/>
              </a:rPr>
              <a:t>3)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Jenkins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configure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24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AWS CLI + CloudFormation">
            <a:extLst>
              <a:ext uri="{FF2B5EF4-FFF2-40B4-BE49-F238E27FC236}">
                <a16:creationId xmlns:a16="http://schemas.microsoft.com/office/drawing/2014/main" id="{9BF03E70-9E91-748B-65ED-B670CB5195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8184A-B802-A8FC-69B6-DDF38C9DF800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522DA62D-1199-30FA-378F-2B90FF009115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BB8A3D70-0E3B-A639-D77E-7DD726086743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E0D74435-F1E3-8259-BDDC-6BFDA21E2B50}"/>
                </a:ext>
              </a:extLst>
            </p:cNvPr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1" name="object 8">
            <a:extLst>
              <a:ext uri="{FF2B5EF4-FFF2-40B4-BE49-F238E27FC236}">
                <a16:creationId xmlns:a16="http://schemas.microsoft.com/office/drawing/2014/main" id="{EA245547-E0E8-C1DE-2CE0-7A2403EB3858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F2C351B1-9F40-EEEE-9F89-AB89F4A13922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58B1E660-9882-AB9A-A553-8DC90192BB8D}"/>
                </a:ext>
              </a:extLst>
            </p:cNvPr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5" name="object 14">
            <a:extLst>
              <a:ext uri="{FF2B5EF4-FFF2-40B4-BE49-F238E27FC236}">
                <a16:creationId xmlns:a16="http://schemas.microsoft.com/office/drawing/2014/main" id="{8D72424E-38E1-CEC3-557B-3EF1DBB60418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67D6C7B1-B5BD-4F70-A9FD-C2FE595CD5CB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644612D0-CAC2-1739-A2E1-6499611BBECE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8" name="object 14">
            <a:extLst>
              <a:ext uri="{FF2B5EF4-FFF2-40B4-BE49-F238E27FC236}">
                <a16:creationId xmlns:a16="http://schemas.microsoft.com/office/drawing/2014/main" id="{A3CA296E-AFE2-719A-9436-8708D57346E1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403DB3AB-589A-E8F2-FBEC-6F742F7B267E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42446538-DEC0-3DC4-736D-21F511516071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1" name="object 14">
            <a:extLst>
              <a:ext uri="{FF2B5EF4-FFF2-40B4-BE49-F238E27FC236}">
                <a16:creationId xmlns:a16="http://schemas.microsoft.com/office/drawing/2014/main" id="{8EA8C70C-DD29-7FBE-78A3-4CDEA403745D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2" name="object 15">
              <a:extLst>
                <a:ext uri="{FF2B5EF4-FFF2-40B4-BE49-F238E27FC236}">
                  <a16:creationId xmlns:a16="http://schemas.microsoft.com/office/drawing/2014/main" id="{54EF60C4-93B5-57C8-5889-A793D626DC6B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3" name="object 16">
              <a:extLst>
                <a:ext uri="{FF2B5EF4-FFF2-40B4-BE49-F238E27FC236}">
                  <a16:creationId xmlns:a16="http://schemas.microsoft.com/office/drawing/2014/main" id="{6A600A7B-5DC7-AB6A-D16D-16D5DFAC4D8C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F0C7F17-712A-C119-7561-BD4AF848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444" y="2933671"/>
            <a:ext cx="5438927" cy="1524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D258B2-13E5-D2FC-6E16-F31625C90080}"/>
              </a:ext>
            </a:extLst>
          </p:cNvPr>
          <p:cNvSpPr/>
          <p:nvPr/>
        </p:nvSpPr>
        <p:spPr>
          <a:xfrm>
            <a:off x="1522849" y="4003281"/>
            <a:ext cx="974740" cy="3866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3D0B72-85A3-EEAF-5194-14C2E13A6E34}"/>
              </a:ext>
            </a:extLst>
          </p:cNvPr>
          <p:cNvSpPr/>
          <p:nvPr/>
        </p:nvSpPr>
        <p:spPr>
          <a:xfrm>
            <a:off x="1329446" y="2933670"/>
            <a:ext cx="5438925" cy="152399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6">
            <a:extLst>
              <a:ext uri="{FF2B5EF4-FFF2-40B4-BE49-F238E27FC236}">
                <a16:creationId xmlns:a16="http://schemas.microsoft.com/office/drawing/2014/main" id="{C9AEA23C-D785-FFEC-0118-786F62B05A1E}"/>
              </a:ext>
            </a:extLst>
          </p:cNvPr>
          <p:cNvSpPr/>
          <p:nvPr/>
        </p:nvSpPr>
        <p:spPr>
          <a:xfrm>
            <a:off x="2196981" y="3109261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빌드 유발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3D381C-686A-85FB-35FA-01129C087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696" y="3692957"/>
            <a:ext cx="2514600" cy="2286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8ADF6DB-99AE-9604-D8D5-4A9B76F80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444" y="1708346"/>
            <a:ext cx="6073666" cy="104403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35C426-B966-110E-F767-FED46583539C}"/>
              </a:ext>
            </a:extLst>
          </p:cNvPr>
          <p:cNvSpPr/>
          <p:nvPr/>
        </p:nvSpPr>
        <p:spPr>
          <a:xfrm>
            <a:off x="4529083" y="2100844"/>
            <a:ext cx="1600200" cy="1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2EAC1ED-7721-F94C-C841-AF4FBBD7F172}"/>
              </a:ext>
            </a:extLst>
          </p:cNvPr>
          <p:cNvSpPr/>
          <p:nvPr/>
        </p:nvSpPr>
        <p:spPr>
          <a:xfrm>
            <a:off x="4833883" y="2291588"/>
            <a:ext cx="25146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6">
            <a:extLst>
              <a:ext uri="{FF2B5EF4-FFF2-40B4-BE49-F238E27FC236}">
                <a16:creationId xmlns:a16="http://schemas.microsoft.com/office/drawing/2014/main" id="{4710BD4A-BC6D-65D6-F25C-F795A2224FF5}"/>
              </a:ext>
            </a:extLst>
          </p:cNvPr>
          <p:cNvSpPr/>
          <p:nvPr/>
        </p:nvSpPr>
        <p:spPr>
          <a:xfrm>
            <a:off x="4910083" y="1705998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Jenkins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컨테이너 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AWS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연동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F62AA7-E6EC-A5A8-2378-FFC7BAABD2B4}"/>
              </a:ext>
            </a:extLst>
          </p:cNvPr>
          <p:cNvSpPr/>
          <p:nvPr/>
        </p:nvSpPr>
        <p:spPr>
          <a:xfrm>
            <a:off x="1329444" y="1705999"/>
            <a:ext cx="6073665" cy="104637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1A0BAD-BD18-CAF3-CB96-70E5A46909B6}"/>
              </a:ext>
            </a:extLst>
          </p:cNvPr>
          <p:cNvSpPr/>
          <p:nvPr/>
        </p:nvSpPr>
        <p:spPr>
          <a:xfrm>
            <a:off x="2639705" y="1710690"/>
            <a:ext cx="2569323" cy="16218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7C83B-6B1D-7D36-37F0-4FE65B689726}"/>
              </a:ext>
            </a:extLst>
          </p:cNvPr>
          <p:cNvSpPr txBox="1"/>
          <p:nvPr/>
        </p:nvSpPr>
        <p:spPr>
          <a:xfrm>
            <a:off x="457200" y="1105585"/>
            <a:ext cx="2018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spc="-10" dirty="0">
                <a:latin typeface="+mn-ea"/>
              </a:rPr>
              <a:t>3)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Jenkins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configure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22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46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1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52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3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4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5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8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59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0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6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0043F6E-2804-68C9-FC5C-3503A4A19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01" y="1657350"/>
            <a:ext cx="3362325" cy="2799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37279E-2DC5-0CE0-E720-B890DCF06C40}"/>
              </a:ext>
            </a:extLst>
          </p:cNvPr>
          <p:cNvSpPr txBox="1"/>
          <p:nvPr/>
        </p:nvSpPr>
        <p:spPr>
          <a:xfrm>
            <a:off x="426720" y="1105585"/>
            <a:ext cx="43738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 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IAM (Policy &amp; Role)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238786-049B-3A4F-A298-C0173B382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1897736"/>
            <a:ext cx="4213099" cy="22098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A06987-EBDF-36F3-B324-434C809D15AA}"/>
              </a:ext>
            </a:extLst>
          </p:cNvPr>
          <p:cNvSpPr/>
          <p:nvPr/>
        </p:nvSpPr>
        <p:spPr>
          <a:xfrm>
            <a:off x="671323" y="1677024"/>
            <a:ext cx="3362325" cy="27997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9FB07F-AFBD-B49E-72E4-5CFDC00E546C}"/>
              </a:ext>
            </a:extLst>
          </p:cNvPr>
          <p:cNvSpPr/>
          <p:nvPr/>
        </p:nvSpPr>
        <p:spPr>
          <a:xfrm>
            <a:off x="4267200" y="1897736"/>
            <a:ext cx="4205477" cy="220980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FFF757-3EFE-B3C0-05BD-C23D67DE873A}"/>
              </a:ext>
            </a:extLst>
          </p:cNvPr>
          <p:cNvSpPr/>
          <p:nvPr/>
        </p:nvSpPr>
        <p:spPr>
          <a:xfrm>
            <a:off x="4677120" y="3502579"/>
            <a:ext cx="1822477" cy="56777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FFF757-3EFE-B3C0-05BD-C23D67DE873A}"/>
              </a:ext>
            </a:extLst>
          </p:cNvPr>
          <p:cNvSpPr/>
          <p:nvPr/>
        </p:nvSpPr>
        <p:spPr>
          <a:xfrm>
            <a:off x="1524000" y="3486150"/>
            <a:ext cx="2205198" cy="914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46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1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52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3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4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5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8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59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0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6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EE51C79-08C4-B102-1EA4-1F9F716B1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036" y="1584960"/>
            <a:ext cx="4071746" cy="2190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98663B-6F49-C8DB-83DA-0056D6B0D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18" y="1584960"/>
            <a:ext cx="3579968" cy="2190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00344-44EA-8B90-E709-C6E7E0680283}"/>
              </a:ext>
            </a:extLst>
          </p:cNvPr>
          <p:cNvSpPr txBox="1"/>
          <p:nvPr/>
        </p:nvSpPr>
        <p:spPr>
          <a:xfrm>
            <a:off x="426720" y="1105585"/>
            <a:ext cx="43738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 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S3 &amp; DynamoDB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449EE4-A47C-3BEE-1CC6-2F60176115EA}"/>
              </a:ext>
            </a:extLst>
          </p:cNvPr>
          <p:cNvSpPr/>
          <p:nvPr/>
        </p:nvSpPr>
        <p:spPr>
          <a:xfrm>
            <a:off x="609218" y="1584961"/>
            <a:ext cx="3579967" cy="21907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59C4D2-D601-51DC-D435-BBFFA0B68552}"/>
              </a:ext>
            </a:extLst>
          </p:cNvPr>
          <p:cNvSpPr/>
          <p:nvPr/>
        </p:nvSpPr>
        <p:spPr>
          <a:xfrm>
            <a:off x="4463034" y="1584961"/>
            <a:ext cx="4071745" cy="21907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FFF757-3EFE-B3C0-05BD-C23D67DE873A}"/>
              </a:ext>
            </a:extLst>
          </p:cNvPr>
          <p:cNvSpPr/>
          <p:nvPr/>
        </p:nvSpPr>
        <p:spPr>
          <a:xfrm>
            <a:off x="963191" y="3423398"/>
            <a:ext cx="1244776" cy="228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FFF757-3EFE-B3C0-05BD-C23D67DE873A}"/>
              </a:ext>
            </a:extLst>
          </p:cNvPr>
          <p:cNvSpPr/>
          <p:nvPr/>
        </p:nvSpPr>
        <p:spPr>
          <a:xfrm>
            <a:off x="4955345" y="3486150"/>
            <a:ext cx="1369255" cy="228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7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46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1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52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3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4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5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8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59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0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6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8BC7AAA-A202-090D-2E26-242BF0FAD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61" y="1581150"/>
            <a:ext cx="7696200" cy="2895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5AB134-D7A3-208B-4E26-FA5D30F6322B}"/>
              </a:ext>
            </a:extLst>
          </p:cNvPr>
          <p:cNvSpPr/>
          <p:nvPr/>
        </p:nvSpPr>
        <p:spPr>
          <a:xfrm>
            <a:off x="686561" y="1581150"/>
            <a:ext cx="7696199" cy="28956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CFB36-940F-F588-A41F-401A8F74215C}"/>
              </a:ext>
            </a:extLst>
          </p:cNvPr>
          <p:cNvSpPr txBox="1"/>
          <p:nvPr/>
        </p:nvSpPr>
        <p:spPr>
          <a:xfrm>
            <a:off x="426720" y="1105585"/>
            <a:ext cx="43738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VPC 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254750" y="2482850"/>
            <a:ext cx="4191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254750" y="2876550"/>
            <a:ext cx="4191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6253480" y="2886710"/>
            <a:ext cx="228600" cy="375920"/>
          </a:xfrm>
          <a:custGeom>
            <a:avLst/>
            <a:gdLst>
              <a:gd name="connsiteX0" fmla="*/ 261620 w 265101"/>
              <a:gd name="connsiteY0" fmla="*/ 0 h 375920"/>
              <a:gd name="connsiteX1" fmla="*/ 228600 w 265101"/>
              <a:gd name="connsiteY1" fmla="*/ 327660 h 375920"/>
              <a:gd name="connsiteX2" fmla="*/ 0 w 265101"/>
              <a:gd name="connsiteY2" fmla="*/ 375920 h 37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101" h="375920">
                <a:moveTo>
                  <a:pt x="261620" y="0"/>
                </a:moveTo>
                <a:cubicBezTo>
                  <a:pt x="266911" y="132503"/>
                  <a:pt x="272203" y="265007"/>
                  <a:pt x="228600" y="327660"/>
                </a:cubicBezTo>
                <a:cubicBezTo>
                  <a:pt x="184997" y="390313"/>
                  <a:pt x="69003" y="371687"/>
                  <a:pt x="0" y="375920"/>
                </a:cubicBez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8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2385500-139C-3930-1B3A-AB7956D82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6" y="1576491"/>
            <a:ext cx="1122922" cy="611274"/>
          </a:xfrm>
          <a:prstGeom prst="rect">
            <a:avLst/>
          </a:prstGeom>
        </p:spPr>
      </p:pic>
      <p:grpSp>
        <p:nvGrpSpPr>
          <p:cNvPr id="45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46" name="object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9" name="object 10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1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52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3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4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56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7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8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59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0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6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5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8579450-8CCB-0BA9-A45E-14938ADE8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700" y="1770084"/>
            <a:ext cx="5400928" cy="3704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6497CF-0B9A-7969-42A4-8D9CEBCE81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700" y="2295525"/>
            <a:ext cx="5400928" cy="352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2A0E91-7620-F95B-3F90-260AD2416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1126" y="2139844"/>
            <a:ext cx="5397502" cy="1652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0049C2-BA6E-5AF8-731B-A078F7ADD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700" y="1575819"/>
            <a:ext cx="5400928" cy="2020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982C459-E874-A588-CB12-0428EBBFA7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3064790"/>
            <a:ext cx="5400928" cy="6319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4D055E0-9D6B-827F-E860-6B8C034473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8746" y="2876043"/>
            <a:ext cx="5402582" cy="2020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4ABE5D-606E-271D-39B6-22F4A6EAA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746" y="3850005"/>
            <a:ext cx="5411854" cy="3524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B22FC90-9547-E3ED-EC5C-57D79AC23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8746" y="3695061"/>
            <a:ext cx="5402582" cy="16476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33FA66D-E8DA-C6BD-80F4-052D00D6B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094" y="2262033"/>
            <a:ext cx="1321662" cy="227779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826A888-6259-6202-E0FF-AED4D5E77965}"/>
              </a:ext>
            </a:extLst>
          </p:cNvPr>
          <p:cNvSpPr txBox="1"/>
          <p:nvPr/>
        </p:nvSpPr>
        <p:spPr>
          <a:xfrm>
            <a:off x="426720" y="1105585"/>
            <a:ext cx="43738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VPC (</a:t>
            </a:r>
            <a:r>
              <a:rPr lang="ko-KR" altLang="en-US" sz="1500" b="1" spc="-10" dirty="0">
                <a:latin typeface="+mn-ea"/>
              </a:rPr>
              <a:t>보안 그룹</a:t>
            </a:r>
            <a:r>
              <a:rPr lang="en-US" altLang="ko-KR" sz="1500" b="1" spc="-10" dirty="0">
                <a:latin typeface="+mn-ea"/>
              </a:rPr>
              <a:t>)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28F490B-7525-3599-4AE6-C81EBCAC3B41}"/>
              </a:ext>
            </a:extLst>
          </p:cNvPr>
          <p:cNvSpPr/>
          <p:nvPr/>
        </p:nvSpPr>
        <p:spPr>
          <a:xfrm>
            <a:off x="1172263" y="1576491"/>
            <a:ext cx="1118605" cy="6112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D9BD21C-AD8E-46B3-6CFD-A1E10588BD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3756" y="2262033"/>
            <a:ext cx="1344331" cy="227779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84ACE0-1B8E-F37D-F432-308C0D27587F}"/>
              </a:ext>
            </a:extLst>
          </p:cNvPr>
          <p:cNvSpPr/>
          <p:nvPr/>
        </p:nvSpPr>
        <p:spPr>
          <a:xfrm>
            <a:off x="422094" y="2275157"/>
            <a:ext cx="2658373" cy="227779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B8EA7E5-6B06-B0CB-D6E0-9D732DFD4D58}"/>
              </a:ext>
            </a:extLst>
          </p:cNvPr>
          <p:cNvSpPr/>
          <p:nvPr/>
        </p:nvSpPr>
        <p:spPr>
          <a:xfrm>
            <a:off x="3183506" y="1567190"/>
            <a:ext cx="5427094" cy="107609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380AF73-9927-0AE8-7057-CFCE0940D42F}"/>
              </a:ext>
            </a:extLst>
          </p:cNvPr>
          <p:cNvSpPr/>
          <p:nvPr/>
        </p:nvSpPr>
        <p:spPr>
          <a:xfrm>
            <a:off x="3183505" y="2862879"/>
            <a:ext cx="5400929" cy="133955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4F7355-1973-1BD8-F0EE-BC2528E7653F}"/>
              </a:ext>
            </a:extLst>
          </p:cNvPr>
          <p:cNvSpPr/>
          <p:nvPr/>
        </p:nvSpPr>
        <p:spPr>
          <a:xfrm>
            <a:off x="1230186" y="2017180"/>
            <a:ext cx="990600" cy="13095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F799F9-C005-EC8D-40CF-513FB56235F1}"/>
              </a:ext>
            </a:extLst>
          </p:cNvPr>
          <p:cNvSpPr/>
          <p:nvPr/>
        </p:nvSpPr>
        <p:spPr>
          <a:xfrm>
            <a:off x="1230186" y="1832610"/>
            <a:ext cx="990600" cy="13095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꺾인 연결선 71">
            <a:extLst>
              <a:ext uri="{FF2B5EF4-FFF2-40B4-BE49-F238E27FC236}">
                <a16:creationId xmlns:a16="http://schemas.microsoft.com/office/drawing/2014/main" id="{56B7DE1A-8AB8-C2E6-AF10-B5C17E61628F}"/>
              </a:ext>
            </a:extLst>
          </p:cNvPr>
          <p:cNvCxnSpPr>
            <a:cxnSpLocks/>
            <a:stCxn id="64" idx="2"/>
            <a:endCxn id="50" idx="1"/>
          </p:cNvCxnSpPr>
          <p:nvPr/>
        </p:nvCxnSpPr>
        <p:spPr>
          <a:xfrm rot="16200000" flipH="1">
            <a:off x="1762237" y="2111387"/>
            <a:ext cx="1384516" cy="1458019"/>
          </a:xfrm>
          <a:prstGeom prst="bentConnector2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DE7BFBC-3B4D-3673-73C7-E06F66432768}"/>
              </a:ext>
            </a:extLst>
          </p:cNvPr>
          <p:cNvCxnSpPr>
            <a:cxnSpLocks/>
          </p:cNvCxnSpPr>
          <p:nvPr/>
        </p:nvCxnSpPr>
        <p:spPr>
          <a:xfrm>
            <a:off x="2234765" y="1901190"/>
            <a:ext cx="907840" cy="0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6">
            <a:extLst>
              <a:ext uri="{FF2B5EF4-FFF2-40B4-BE49-F238E27FC236}">
                <a16:creationId xmlns:a16="http://schemas.microsoft.com/office/drawing/2014/main" id="{31A88228-4B48-B220-5ACC-39F21F1E3F14}"/>
              </a:ext>
            </a:extLst>
          </p:cNvPr>
          <p:cNvSpPr/>
          <p:nvPr/>
        </p:nvSpPr>
        <p:spPr>
          <a:xfrm>
            <a:off x="3165728" y="1509410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SSH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1" name="직사각형 6">
            <a:extLst>
              <a:ext uri="{FF2B5EF4-FFF2-40B4-BE49-F238E27FC236}">
                <a16:creationId xmlns:a16="http://schemas.microsoft.com/office/drawing/2014/main" id="{95C15509-4DC5-8088-87BD-DF9EE25D083B}"/>
              </a:ext>
            </a:extLst>
          </p:cNvPr>
          <p:cNvSpPr/>
          <p:nvPr/>
        </p:nvSpPr>
        <p:spPr>
          <a:xfrm>
            <a:off x="3187819" y="2806418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WEB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220235-AB97-F61D-C5DC-E6585C808BD5}"/>
              </a:ext>
            </a:extLst>
          </p:cNvPr>
          <p:cNvSpPr/>
          <p:nvPr/>
        </p:nvSpPr>
        <p:spPr>
          <a:xfrm>
            <a:off x="593978" y="3150870"/>
            <a:ext cx="8930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22D2C86-0CAC-6A2E-AF54-1040F6562908}"/>
              </a:ext>
            </a:extLst>
          </p:cNvPr>
          <p:cNvSpPr/>
          <p:nvPr/>
        </p:nvSpPr>
        <p:spPr>
          <a:xfrm>
            <a:off x="1965573" y="3158490"/>
            <a:ext cx="8930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5D2BC26-6AAD-0421-F322-56EA778F67B8}"/>
              </a:ext>
            </a:extLst>
          </p:cNvPr>
          <p:cNvSpPr/>
          <p:nvPr/>
        </p:nvSpPr>
        <p:spPr>
          <a:xfrm>
            <a:off x="1965573" y="4377889"/>
            <a:ext cx="8930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6F330D-E51D-A8ED-77C9-C319145C5972}"/>
              </a:ext>
            </a:extLst>
          </p:cNvPr>
          <p:cNvSpPr/>
          <p:nvPr/>
        </p:nvSpPr>
        <p:spPr>
          <a:xfrm>
            <a:off x="593977" y="4385900"/>
            <a:ext cx="8930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7884" y="3685208"/>
            <a:ext cx="2554417" cy="818950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2804" y="1747372"/>
            <a:ext cx="1890205" cy="980300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3388" y="995517"/>
            <a:ext cx="3425925" cy="2010854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1396" y="2889397"/>
            <a:ext cx="3056593" cy="634086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11639" y="2734295"/>
            <a:ext cx="1951779" cy="1406797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63739" y="3352235"/>
            <a:ext cx="2596795" cy="1151923"/>
          </a:xfrm>
          <a:prstGeom prst="rect">
            <a:avLst/>
          </a:prstGeom>
        </p:spPr>
      </p:pic>
      <p:pic>
        <p:nvPicPr>
          <p:cNvPr id="1028" name="Picture 4" descr="Linux Logo PNG &amp; SVG Design For T-Shirt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13" y="1747372"/>
            <a:ext cx="2422174" cy="20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object 8"/>
          <p:cNvGrpSpPr/>
          <p:nvPr/>
        </p:nvGrpSpPr>
        <p:grpSpPr>
          <a:xfrm>
            <a:off x="1153930" y="427812"/>
            <a:ext cx="199390" cy="208915"/>
            <a:chOff x="1200911" y="454913"/>
            <a:chExt cx="199390" cy="208915"/>
          </a:xfrm>
        </p:grpSpPr>
        <p:pic>
          <p:nvPicPr>
            <p:cNvPr id="20" name="object 9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1" name="object 10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3" name="object 11"/>
          <p:cNvGrpSpPr/>
          <p:nvPr/>
        </p:nvGrpSpPr>
        <p:grpSpPr>
          <a:xfrm>
            <a:off x="820805" y="427812"/>
            <a:ext cx="199390" cy="208915"/>
            <a:chOff x="873252" y="454913"/>
            <a:chExt cx="199390" cy="208915"/>
          </a:xfrm>
        </p:grpSpPr>
        <p:pic>
          <p:nvPicPr>
            <p:cNvPr id="24" name="object 12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86968" y="478535"/>
              <a:ext cx="185165" cy="185165"/>
            </a:xfrm>
            <a:prstGeom prst="rect">
              <a:avLst/>
            </a:prstGeom>
          </p:spPr>
        </p:pic>
        <p:pic>
          <p:nvPicPr>
            <p:cNvPr id="25" name="object 13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73252" y="454913"/>
              <a:ext cx="183641" cy="183641"/>
            </a:xfrm>
            <a:prstGeom prst="rect">
              <a:avLst/>
            </a:prstGeom>
          </p:spPr>
        </p:pic>
      </p:grpSp>
      <p:grpSp>
        <p:nvGrpSpPr>
          <p:cNvPr id="26" name="object 8"/>
          <p:cNvGrpSpPr/>
          <p:nvPr/>
        </p:nvGrpSpPr>
        <p:grpSpPr>
          <a:xfrm>
            <a:off x="1487055" y="427684"/>
            <a:ext cx="199390" cy="208915"/>
            <a:chOff x="1200911" y="454913"/>
            <a:chExt cx="199390" cy="208915"/>
          </a:xfrm>
        </p:grpSpPr>
        <p:pic>
          <p:nvPicPr>
            <p:cNvPr id="27" name="object 9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8" name="object 10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9" name="object 8"/>
          <p:cNvGrpSpPr/>
          <p:nvPr/>
        </p:nvGrpSpPr>
        <p:grpSpPr>
          <a:xfrm>
            <a:off x="1820179" y="427556"/>
            <a:ext cx="199390" cy="208915"/>
            <a:chOff x="1200911" y="454913"/>
            <a:chExt cx="199390" cy="208915"/>
          </a:xfrm>
        </p:grpSpPr>
        <p:pic>
          <p:nvPicPr>
            <p:cNvPr id="30" name="object 9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1" name="object 10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2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33" name="object 15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4" name="object 16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10242" name="Picture 2" descr="MobaXterm: SSH, Graphics (X), VNC, SFTP, local shell - Research-I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2349"/>
            <a:ext cx="1679475" cy="6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359658" y="462677"/>
            <a:ext cx="2424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atin typeface="+mj-ea"/>
                <a:ea typeface="+mj-ea"/>
              </a:rPr>
              <a:t>01. </a:t>
            </a:r>
            <a:r>
              <a:rPr lang="ko-KR" altLang="en-US" sz="20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8862" y="1114398"/>
            <a:ext cx="26141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spc="-10" dirty="0">
                <a:latin typeface="+mn-ea"/>
                <a:ea typeface="+mn-ea"/>
              </a:rPr>
              <a:t>5) </a:t>
            </a:r>
            <a:r>
              <a:rPr lang="ko-KR" altLang="en-US" sz="1500" b="1" spc="-10" dirty="0">
                <a:latin typeface="+mn-ea"/>
                <a:ea typeface="+mn-ea"/>
              </a:rPr>
              <a:t>개발 환경 및 활용 장비</a:t>
            </a:r>
            <a:endParaRPr lang="ko-KR" altLang="en-US" sz="15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069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46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1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52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3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4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5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8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59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0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6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FF6F44F-6654-E8D4-F1EA-B7CC9782C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703366"/>
            <a:ext cx="1264535" cy="11733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8D661E-9691-CD67-255B-0710E69A7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4135" y="1703366"/>
            <a:ext cx="4191001" cy="1173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F3C83D-4793-F648-DCC7-104BED6E3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370" y="3524996"/>
            <a:ext cx="4812029" cy="4667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D11532-D0C4-3DD0-13B1-2AC2CC35D1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1370" y="3048745"/>
            <a:ext cx="4812030" cy="4762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841B21-D374-CE66-6B8F-86BDD1E137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1370" y="3933825"/>
            <a:ext cx="4812030" cy="4667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F88F0B-C906-ED65-B4C0-39A9AC611E68}"/>
              </a:ext>
            </a:extLst>
          </p:cNvPr>
          <p:cNvSpPr/>
          <p:nvPr/>
        </p:nvSpPr>
        <p:spPr>
          <a:xfrm>
            <a:off x="622841" y="2646597"/>
            <a:ext cx="1140908" cy="2109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95C878-622B-6DA7-1DE1-F43FC69C2209}"/>
              </a:ext>
            </a:extLst>
          </p:cNvPr>
          <p:cNvSpPr/>
          <p:nvPr/>
        </p:nvSpPr>
        <p:spPr>
          <a:xfrm>
            <a:off x="622841" y="2332263"/>
            <a:ext cx="1140908" cy="2109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FFF757-3EFE-B3C0-05BD-C23D67DE873A}"/>
              </a:ext>
            </a:extLst>
          </p:cNvPr>
          <p:cNvSpPr/>
          <p:nvPr/>
        </p:nvSpPr>
        <p:spPr>
          <a:xfrm>
            <a:off x="622841" y="2022392"/>
            <a:ext cx="1140908" cy="2109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6">
            <a:extLst>
              <a:ext uri="{FF2B5EF4-FFF2-40B4-BE49-F238E27FC236}">
                <a16:creationId xmlns:a16="http://schemas.microsoft.com/office/drawing/2014/main" id="{7748E3EE-4B4D-DF8A-5A29-BF15249F9567}"/>
              </a:ext>
            </a:extLst>
          </p:cNvPr>
          <p:cNvSpPr/>
          <p:nvPr/>
        </p:nvSpPr>
        <p:spPr>
          <a:xfrm>
            <a:off x="2964049" y="3025883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Target 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직사각형 6">
            <a:extLst>
              <a:ext uri="{FF2B5EF4-FFF2-40B4-BE49-F238E27FC236}">
                <a16:creationId xmlns:a16="http://schemas.microsoft.com/office/drawing/2014/main" id="{27402440-5556-5E98-994B-8D93CD4387AD}"/>
              </a:ext>
            </a:extLst>
          </p:cNvPr>
          <p:cNvSpPr/>
          <p:nvPr/>
        </p:nvSpPr>
        <p:spPr>
          <a:xfrm>
            <a:off x="2994290" y="3474238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Bastion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5" name="직사각형 6">
            <a:extLst>
              <a:ext uri="{FF2B5EF4-FFF2-40B4-BE49-F238E27FC236}">
                <a16:creationId xmlns:a16="http://schemas.microsoft.com/office/drawing/2014/main" id="{2694B256-F452-B329-C2B2-B22382ED53AF}"/>
              </a:ext>
            </a:extLst>
          </p:cNvPr>
          <p:cNvSpPr/>
          <p:nvPr/>
        </p:nvSpPr>
        <p:spPr>
          <a:xfrm>
            <a:off x="2994290" y="3890205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Jenkins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749E063-92F4-E34C-9F94-C21AA5733E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276" y="1700402"/>
            <a:ext cx="2111124" cy="6318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4603043-F77C-B760-0A1B-BA128D607F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5136" y="2270103"/>
            <a:ext cx="2090048" cy="3543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2DFED8A-0597-CED2-F019-610DF1DDEF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5136" y="2571750"/>
            <a:ext cx="2090048" cy="3049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631117-03C1-E4D9-8F1A-812ADA17A4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549" y="3380619"/>
            <a:ext cx="2384691" cy="6435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A0446E2-A0F9-91A6-521B-8451788144F7}"/>
              </a:ext>
            </a:extLst>
          </p:cNvPr>
          <p:cNvSpPr txBox="1"/>
          <p:nvPr/>
        </p:nvSpPr>
        <p:spPr>
          <a:xfrm>
            <a:off x="426720" y="1105585"/>
            <a:ext cx="43738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EC2 Instance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D78229-76D8-6492-7F12-4FA805B49655}"/>
              </a:ext>
            </a:extLst>
          </p:cNvPr>
          <p:cNvSpPr/>
          <p:nvPr/>
        </p:nvSpPr>
        <p:spPr>
          <a:xfrm>
            <a:off x="868506" y="3767733"/>
            <a:ext cx="1289149" cy="76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A783C69-A257-2DA2-3FC6-9A20F701B335}"/>
              </a:ext>
            </a:extLst>
          </p:cNvPr>
          <p:cNvSpPr/>
          <p:nvPr/>
        </p:nvSpPr>
        <p:spPr>
          <a:xfrm>
            <a:off x="3649979" y="3374626"/>
            <a:ext cx="1715857" cy="76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138734-0383-DD81-E154-3FC475147D9A}"/>
              </a:ext>
            </a:extLst>
          </p:cNvPr>
          <p:cNvSpPr/>
          <p:nvPr/>
        </p:nvSpPr>
        <p:spPr>
          <a:xfrm>
            <a:off x="3657600" y="3790593"/>
            <a:ext cx="1715857" cy="76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BE48FE-5BD0-FFB2-E5E8-6DE235F32ED9}"/>
              </a:ext>
            </a:extLst>
          </p:cNvPr>
          <p:cNvSpPr/>
          <p:nvPr/>
        </p:nvSpPr>
        <p:spPr>
          <a:xfrm>
            <a:off x="3649980" y="4225290"/>
            <a:ext cx="1715857" cy="76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A1E7033-0651-A388-4A7A-193C93DB2FCE}"/>
              </a:ext>
            </a:extLst>
          </p:cNvPr>
          <p:cNvSpPr/>
          <p:nvPr/>
        </p:nvSpPr>
        <p:spPr>
          <a:xfrm>
            <a:off x="609600" y="1703367"/>
            <a:ext cx="7543799" cy="117331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E0C137-7CA5-723A-9C1D-1BB27DDBE00A}"/>
              </a:ext>
            </a:extLst>
          </p:cNvPr>
          <p:cNvSpPr/>
          <p:nvPr/>
        </p:nvSpPr>
        <p:spPr>
          <a:xfrm>
            <a:off x="622841" y="3360968"/>
            <a:ext cx="2403399" cy="6769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BA174A-ADF5-FDB0-7698-E13439DD0A1C}"/>
              </a:ext>
            </a:extLst>
          </p:cNvPr>
          <p:cNvSpPr/>
          <p:nvPr/>
        </p:nvSpPr>
        <p:spPr>
          <a:xfrm>
            <a:off x="3341370" y="3048745"/>
            <a:ext cx="4812029" cy="135180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35C46C-A312-BD12-EFF1-D71F1EECC9F5}"/>
              </a:ext>
            </a:extLst>
          </p:cNvPr>
          <p:cNvSpPr/>
          <p:nvPr/>
        </p:nvSpPr>
        <p:spPr>
          <a:xfrm>
            <a:off x="6145042" y="2442430"/>
            <a:ext cx="1977878" cy="1228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814D-F4E0-137C-9DC2-DA687A11FE83}"/>
              </a:ext>
            </a:extLst>
          </p:cNvPr>
          <p:cNvSpPr/>
          <p:nvPr/>
        </p:nvSpPr>
        <p:spPr>
          <a:xfrm>
            <a:off x="6152662" y="2729087"/>
            <a:ext cx="1977878" cy="1228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1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ject 12"/>
          <p:cNvSpPr/>
          <p:nvPr/>
        </p:nvSpPr>
        <p:spPr>
          <a:xfrm>
            <a:off x="695461" y="1657350"/>
            <a:ext cx="2123940" cy="1093537"/>
          </a:xfrm>
          <a:custGeom>
            <a:avLst/>
            <a:gdLst/>
            <a:ahLst/>
            <a:cxnLst/>
            <a:rect l="l" t="t" r="r" b="b"/>
            <a:pathLst>
              <a:path w="409575" h="479425">
                <a:moveTo>
                  <a:pt x="0" y="25692"/>
                </a:moveTo>
                <a:lnTo>
                  <a:pt x="2019" y="15693"/>
                </a:lnTo>
                <a:lnTo>
                  <a:pt x="7526" y="7526"/>
                </a:lnTo>
                <a:lnTo>
                  <a:pt x="15693" y="2019"/>
                </a:lnTo>
                <a:lnTo>
                  <a:pt x="25692" y="0"/>
                </a:lnTo>
                <a:lnTo>
                  <a:pt x="383527" y="0"/>
                </a:lnTo>
                <a:lnTo>
                  <a:pt x="393526" y="2019"/>
                </a:lnTo>
                <a:lnTo>
                  <a:pt x="401693" y="7526"/>
                </a:lnTo>
                <a:lnTo>
                  <a:pt x="407199" y="15693"/>
                </a:lnTo>
                <a:lnTo>
                  <a:pt x="409219" y="25692"/>
                </a:lnTo>
                <a:lnTo>
                  <a:pt x="409219" y="453605"/>
                </a:lnTo>
                <a:lnTo>
                  <a:pt x="407199" y="463604"/>
                </a:lnTo>
                <a:lnTo>
                  <a:pt x="401693" y="471771"/>
                </a:lnTo>
                <a:lnTo>
                  <a:pt x="393526" y="477278"/>
                </a:lnTo>
                <a:lnTo>
                  <a:pt x="383527" y="479298"/>
                </a:lnTo>
                <a:lnTo>
                  <a:pt x="25692" y="479298"/>
                </a:lnTo>
                <a:lnTo>
                  <a:pt x="15693" y="477278"/>
                </a:lnTo>
                <a:lnTo>
                  <a:pt x="7526" y="471771"/>
                </a:lnTo>
                <a:lnTo>
                  <a:pt x="2019" y="463604"/>
                </a:lnTo>
                <a:lnTo>
                  <a:pt x="0" y="453605"/>
                </a:lnTo>
                <a:lnTo>
                  <a:pt x="0" y="25692"/>
                </a:lnTo>
                <a:close/>
              </a:path>
            </a:pathLst>
          </a:custGeom>
          <a:ln w="28956">
            <a:solidFill>
              <a:srgbClr val="2C2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9" y="1976411"/>
            <a:ext cx="4844186" cy="135079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9" y="3594344"/>
            <a:ext cx="7755899" cy="6538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36726"/>
            <a:ext cx="2515266" cy="37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0" name="꺾인 연결선 49"/>
          <p:cNvCxnSpPr>
            <a:stCxn id="82" idx="2"/>
            <a:endCxn id="12" idx="0"/>
          </p:cNvCxnSpPr>
          <p:nvPr/>
        </p:nvCxnSpPr>
        <p:spPr>
          <a:xfrm rot="5400000">
            <a:off x="4501331" y="3312781"/>
            <a:ext cx="364072" cy="199055"/>
          </a:xfrm>
          <a:prstGeom prst="bentConnector3">
            <a:avLst>
              <a:gd name="adj1" fmla="val 50000"/>
            </a:avLst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17468" y="2532576"/>
            <a:ext cx="4297299" cy="2109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31378" y="3043991"/>
            <a:ext cx="3139822" cy="20410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4026140" y="3046585"/>
            <a:ext cx="1513507" cy="18368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417558"/>
            <a:ext cx="2755195" cy="661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1" name="그림 40">
            <a:hlinkClick r:id="rId7"/>
            <a:extLst>
              <a:ext uri="{FF2B5EF4-FFF2-40B4-BE49-F238E27FC236}">
                <a16:creationId xmlns:a16="http://schemas.microsoft.com/office/drawing/2014/main" id="{B0EE1509-1461-BCD8-38E2-6338797447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156960" y="2276961"/>
            <a:ext cx="723876" cy="29345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202448" y="1965362"/>
            <a:ext cx="748666" cy="434604"/>
          </a:xfrm>
          <a:prstGeom prst="rect">
            <a:avLst/>
          </a:prstGeom>
        </p:spPr>
      </p:pic>
      <p:pic>
        <p:nvPicPr>
          <p:cNvPr id="1028" name="Picture 4" descr="컨테이너 - 무료 수송개 아이콘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7" y="3741034"/>
            <a:ext cx="1060786" cy="35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063246" y="3374777"/>
            <a:ext cx="1396448" cy="675816"/>
          </a:xfrm>
          <a:prstGeom prst="rect">
            <a:avLst/>
          </a:prstGeom>
        </p:spPr>
      </p:pic>
      <p:pic>
        <p:nvPicPr>
          <p:cNvPr id="48" name="Picture 2" descr="docker-compose.yml 작성하기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97" y="1784496"/>
            <a:ext cx="1295400" cy="6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꺾인 연결선 71"/>
          <p:cNvCxnSpPr>
            <a:cxnSpLocks/>
            <a:stCxn id="55" idx="3"/>
            <a:endCxn id="3" idx="1"/>
          </p:cNvCxnSpPr>
          <p:nvPr/>
        </p:nvCxnSpPr>
        <p:spPr>
          <a:xfrm flipV="1">
            <a:off x="5014767" y="1522784"/>
            <a:ext cx="700233" cy="1115248"/>
          </a:xfrm>
          <a:prstGeom prst="bentConnector3">
            <a:avLst>
              <a:gd name="adj1" fmla="val 50000"/>
            </a:avLst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3401471" y="2894683"/>
            <a:ext cx="2276599" cy="7162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3401471" y="2894683"/>
            <a:ext cx="0" cy="141696"/>
          </a:xfrm>
          <a:prstGeom prst="line">
            <a:avLst/>
          </a:prstGeom>
          <a:ln w="222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6"/>
          <p:cNvSpPr/>
          <p:nvPr/>
        </p:nvSpPr>
        <p:spPr>
          <a:xfrm>
            <a:off x="585149" y="1717043"/>
            <a:ext cx="2334724" cy="214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Infra/EC2/Instance/Jenkins/main.tf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6"/>
          <p:cNvSpPr/>
          <p:nvPr/>
        </p:nvSpPr>
        <p:spPr>
          <a:xfrm>
            <a:off x="2759649" y="1473796"/>
            <a:ext cx="2634770" cy="214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※ Terraform EC2 </a:t>
            </a:r>
            <a:r>
              <a:rPr lang="en-US" altLang="ko-KR" sz="1050" b="1" dirty="0" err="1">
                <a:solidFill>
                  <a:schemeClr val="tx1"/>
                </a:solidFill>
                <a:latin typeface="+mn-ea"/>
              </a:rPr>
              <a:t>user_data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적용 확인</a:t>
            </a:r>
          </a:p>
        </p:txBody>
      </p:sp>
      <p:grpSp>
        <p:nvGrpSpPr>
          <p:cNvPr id="45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46" name="object 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49" name="object 10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1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52" name="object 15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3" name="object 16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4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56" name="object 15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7" name="object 16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8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59" name="object 15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0" name="object 16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6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5" name="object 16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09C5C5B-7E16-1CF4-0E92-DB85625C5C7B}"/>
              </a:ext>
            </a:extLst>
          </p:cNvPr>
          <p:cNvSpPr txBox="1"/>
          <p:nvPr/>
        </p:nvSpPr>
        <p:spPr>
          <a:xfrm>
            <a:off x="426720" y="1105585"/>
            <a:ext cx="43738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EC2 Instance (Jenkins)</a:t>
            </a:r>
          </a:p>
        </p:txBody>
      </p:sp>
    </p:spTree>
    <p:extLst>
      <p:ext uri="{BB962C8B-B14F-4D97-AF65-F5344CB8AC3E}">
        <p14:creationId xmlns:p14="http://schemas.microsoft.com/office/powerpoint/2010/main" val="13996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12"/>
          <p:cNvSpPr/>
          <p:nvPr/>
        </p:nvSpPr>
        <p:spPr>
          <a:xfrm>
            <a:off x="695461" y="1657350"/>
            <a:ext cx="2123940" cy="1093537"/>
          </a:xfrm>
          <a:custGeom>
            <a:avLst/>
            <a:gdLst/>
            <a:ahLst/>
            <a:cxnLst/>
            <a:rect l="l" t="t" r="r" b="b"/>
            <a:pathLst>
              <a:path w="409575" h="479425">
                <a:moveTo>
                  <a:pt x="0" y="25692"/>
                </a:moveTo>
                <a:lnTo>
                  <a:pt x="2019" y="15693"/>
                </a:lnTo>
                <a:lnTo>
                  <a:pt x="7526" y="7526"/>
                </a:lnTo>
                <a:lnTo>
                  <a:pt x="15693" y="2019"/>
                </a:lnTo>
                <a:lnTo>
                  <a:pt x="25692" y="0"/>
                </a:lnTo>
                <a:lnTo>
                  <a:pt x="383527" y="0"/>
                </a:lnTo>
                <a:lnTo>
                  <a:pt x="393526" y="2019"/>
                </a:lnTo>
                <a:lnTo>
                  <a:pt x="401693" y="7526"/>
                </a:lnTo>
                <a:lnTo>
                  <a:pt x="407199" y="15693"/>
                </a:lnTo>
                <a:lnTo>
                  <a:pt x="409219" y="25692"/>
                </a:lnTo>
                <a:lnTo>
                  <a:pt x="409219" y="453605"/>
                </a:lnTo>
                <a:lnTo>
                  <a:pt x="407199" y="463604"/>
                </a:lnTo>
                <a:lnTo>
                  <a:pt x="401693" y="471771"/>
                </a:lnTo>
                <a:lnTo>
                  <a:pt x="393526" y="477278"/>
                </a:lnTo>
                <a:lnTo>
                  <a:pt x="383527" y="479298"/>
                </a:lnTo>
                <a:lnTo>
                  <a:pt x="25692" y="479298"/>
                </a:lnTo>
                <a:lnTo>
                  <a:pt x="15693" y="477278"/>
                </a:lnTo>
                <a:lnTo>
                  <a:pt x="7526" y="471771"/>
                </a:lnTo>
                <a:lnTo>
                  <a:pt x="2019" y="463604"/>
                </a:lnTo>
                <a:lnTo>
                  <a:pt x="0" y="453605"/>
                </a:lnTo>
                <a:lnTo>
                  <a:pt x="0" y="25692"/>
                </a:lnTo>
                <a:close/>
              </a:path>
            </a:pathLst>
          </a:custGeom>
          <a:ln w="28956">
            <a:solidFill>
              <a:srgbClr val="2C2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3" name="그림 3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91200" y="1964312"/>
            <a:ext cx="2867653" cy="46621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335" name="그림 3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747" y="3981515"/>
            <a:ext cx="6172200" cy="39255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346" name="직선 연결선 345"/>
          <p:cNvCxnSpPr/>
          <p:nvPr/>
        </p:nvCxnSpPr>
        <p:spPr>
          <a:xfrm>
            <a:off x="7581164" y="3665163"/>
            <a:ext cx="0" cy="0"/>
          </a:xfrm>
          <a:prstGeom prst="line">
            <a:avLst/>
          </a:prstGeom>
          <a:ln w="222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0" name="그림 35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3420" y="1979487"/>
            <a:ext cx="4877480" cy="926212"/>
          </a:xfrm>
          <a:prstGeom prst="rect">
            <a:avLst/>
          </a:prstGeom>
          <a:ln w="22225">
            <a:solidFill>
              <a:schemeClr val="dk1"/>
            </a:solidFill>
          </a:ln>
        </p:spPr>
      </p:pic>
      <p:sp>
        <p:nvSpPr>
          <p:cNvPr id="365" name="직사각형 364"/>
          <p:cNvSpPr/>
          <p:nvPr/>
        </p:nvSpPr>
        <p:spPr>
          <a:xfrm>
            <a:off x="741860" y="2430530"/>
            <a:ext cx="4800600" cy="228600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" name="꺾인 연결선 2"/>
          <p:cNvCxnSpPr>
            <a:cxnSpLocks/>
            <a:stCxn id="365" idx="0"/>
            <a:endCxn id="333" idx="1"/>
          </p:cNvCxnSpPr>
          <p:nvPr/>
        </p:nvCxnSpPr>
        <p:spPr>
          <a:xfrm rot="5400000" flipH="1" flipV="1">
            <a:off x="4350126" y="989456"/>
            <a:ext cx="233109" cy="2649040"/>
          </a:xfrm>
          <a:prstGeom prst="bentConnector2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930039" y="3678479"/>
            <a:ext cx="1" cy="272683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20000" y="1568279"/>
            <a:ext cx="727457" cy="544855"/>
          </a:xfrm>
          <a:prstGeom prst="rect">
            <a:avLst/>
          </a:prstGeom>
        </p:spPr>
      </p:pic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61" name="그림 36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10699" y="3010098"/>
            <a:ext cx="6458851" cy="666843"/>
          </a:xfrm>
          <a:prstGeom prst="rect">
            <a:avLst/>
          </a:prstGeom>
          <a:ln w="22225">
            <a:solidFill>
              <a:schemeClr val="dk1"/>
            </a:solidFill>
          </a:ln>
        </p:spPr>
      </p:pic>
      <p:sp>
        <p:nvSpPr>
          <p:cNvPr id="51" name="직사각형 6"/>
          <p:cNvSpPr/>
          <p:nvPr/>
        </p:nvSpPr>
        <p:spPr>
          <a:xfrm>
            <a:off x="585149" y="1717043"/>
            <a:ext cx="2334724" cy="214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Infra/EC2/Instance/Target/main.tf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51F0089A-8E65-413B-FDC4-3EBAF97EAE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5387" y="3246877"/>
            <a:ext cx="1114213" cy="4033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DFE5C9-3E9D-CBB4-2ADD-D8C8AEC3F3E7}"/>
              </a:ext>
            </a:extLst>
          </p:cNvPr>
          <p:cNvSpPr txBox="1"/>
          <p:nvPr/>
        </p:nvSpPr>
        <p:spPr>
          <a:xfrm>
            <a:off x="426720" y="1105585"/>
            <a:ext cx="43738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 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EC2 Instance (Target)</a:t>
            </a:r>
          </a:p>
        </p:txBody>
      </p:sp>
      <p:sp>
        <p:nvSpPr>
          <p:cNvPr id="23" name="직사각형 6">
            <a:extLst>
              <a:ext uri="{FF2B5EF4-FFF2-40B4-BE49-F238E27FC236}">
                <a16:creationId xmlns:a16="http://schemas.microsoft.com/office/drawing/2014/main" id="{848CC867-6354-88A1-8CCD-958531445C7B}"/>
              </a:ext>
            </a:extLst>
          </p:cNvPr>
          <p:cNvSpPr/>
          <p:nvPr/>
        </p:nvSpPr>
        <p:spPr>
          <a:xfrm>
            <a:off x="2759649" y="1473796"/>
            <a:ext cx="2634770" cy="214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※ Terraform EC2 </a:t>
            </a:r>
            <a:r>
              <a:rPr lang="en-US" altLang="ko-KR" sz="1050" b="1" dirty="0" err="1">
                <a:solidFill>
                  <a:schemeClr val="tx1"/>
                </a:solidFill>
                <a:latin typeface="+mn-ea"/>
              </a:rPr>
              <a:t>user_data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적용 확인</a:t>
            </a:r>
          </a:p>
        </p:txBody>
      </p:sp>
    </p:spTree>
    <p:extLst>
      <p:ext uri="{BB962C8B-B14F-4D97-AF65-F5344CB8AC3E}">
        <p14:creationId xmlns:p14="http://schemas.microsoft.com/office/powerpoint/2010/main" val="165348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그림 3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398" y="1192562"/>
            <a:ext cx="6324602" cy="2171639"/>
          </a:xfrm>
          <a:prstGeom prst="rect">
            <a:avLst/>
          </a:prstGeom>
          <a:ln w="22225">
            <a:solidFill>
              <a:schemeClr val="dk1"/>
            </a:solidFill>
          </a:ln>
        </p:spPr>
      </p:pic>
      <p:pic>
        <p:nvPicPr>
          <p:cNvPr id="336" name="그림 3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00400" y="4222834"/>
            <a:ext cx="3962400" cy="304799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338" name="그림 3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3400" y="3562350"/>
            <a:ext cx="7924800" cy="4572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340" name="그림 3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8600" y="1519157"/>
            <a:ext cx="4590288" cy="76200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355" name="직사각형 354"/>
          <p:cNvSpPr/>
          <p:nvPr/>
        </p:nvSpPr>
        <p:spPr>
          <a:xfrm>
            <a:off x="539631" y="3574011"/>
            <a:ext cx="7924800" cy="152399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93" name="직선 화살표 연결선 92"/>
          <p:cNvCxnSpPr/>
          <p:nvPr/>
        </p:nvCxnSpPr>
        <p:spPr>
          <a:xfrm>
            <a:off x="5105400" y="3790950"/>
            <a:ext cx="0" cy="381000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docker-compose.yml 작성하기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96" y="4058702"/>
            <a:ext cx="1295400" cy="6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60" y="2366600"/>
            <a:ext cx="628941" cy="628941"/>
          </a:xfrm>
          <a:prstGeom prst="rect">
            <a:avLst/>
          </a:prstGeom>
        </p:spPr>
      </p:pic>
      <p:sp>
        <p:nvSpPr>
          <p:cNvPr id="50" name="object 8">
            <a:extLst>
              <a:ext uri="{FF2B5EF4-FFF2-40B4-BE49-F238E27FC236}">
                <a16:creationId xmlns:a16="http://schemas.microsoft.com/office/drawing/2014/main" id="{16D62C92-E5CF-2502-0DDB-950AF614D295}"/>
              </a:ext>
            </a:extLst>
          </p:cNvPr>
          <p:cNvSpPr txBox="1"/>
          <p:nvPr/>
        </p:nvSpPr>
        <p:spPr>
          <a:xfrm>
            <a:off x="5892360" y="2991429"/>
            <a:ext cx="688848" cy="150682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r>
              <a:rPr lang="en-US" sz="900" b="1" dirty="0" err="1">
                <a:solidFill>
                  <a:schemeClr val="tx1"/>
                </a:solidFill>
                <a:latin typeface="+mn-ea"/>
                <a:ea typeface="+mn-ea"/>
                <a:cs typeface="맑은 고딕"/>
              </a:rPr>
              <a:t>Codedeploy</a:t>
            </a:r>
            <a:endParaRPr sz="900" b="1" dirty="0">
              <a:solidFill>
                <a:schemeClr val="tx1"/>
              </a:solidFill>
              <a:latin typeface="+mn-ea"/>
              <a:ea typeface="+mn-ea"/>
              <a:cs typeface="맑은 고딕"/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 flipV="1">
            <a:off x="7201915" y="2281157"/>
            <a:ext cx="0" cy="399053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887971" y="2680210"/>
            <a:ext cx="313944" cy="0"/>
          </a:xfrm>
          <a:prstGeom prst="line">
            <a:avLst/>
          </a:prstGeom>
          <a:ln w="222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1" name="object 9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2" name="object 10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3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34" name="object 15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5" name="object 16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6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37" name="object 15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8" name="object 16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39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0" name="object 15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1" name="object 16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43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6" name="object 16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00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824474-66C0-4675-4CBE-177038C2063E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 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Launch Template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8770C-9F64-F4A6-5869-562E6F506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1733550"/>
            <a:ext cx="7353300" cy="2152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6B0108-1CE6-BBE0-D867-F424754D6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60" y="3314700"/>
            <a:ext cx="2209800" cy="57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2FA2A6-5A45-D1DB-F592-F62D91202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0539" y="2693669"/>
            <a:ext cx="1200150" cy="5143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F842DF4-5E3D-3B9B-FDFA-24FC6BBD0C75}"/>
              </a:ext>
            </a:extLst>
          </p:cNvPr>
          <p:cNvSpPr/>
          <p:nvPr/>
        </p:nvSpPr>
        <p:spPr>
          <a:xfrm>
            <a:off x="723901" y="1733549"/>
            <a:ext cx="7353300" cy="21526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81422-6C68-4326-F7A3-14C55A342A56}"/>
              </a:ext>
            </a:extLst>
          </p:cNvPr>
          <p:cNvSpPr/>
          <p:nvPr/>
        </p:nvSpPr>
        <p:spPr>
          <a:xfrm>
            <a:off x="1234828" y="3047465"/>
            <a:ext cx="1715857" cy="76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7DF52A-B0C4-1A5A-4924-2C3B7743E03D}"/>
              </a:ext>
            </a:extLst>
          </p:cNvPr>
          <p:cNvSpPr/>
          <p:nvPr/>
        </p:nvSpPr>
        <p:spPr>
          <a:xfrm>
            <a:off x="4870824" y="3683000"/>
            <a:ext cx="3039747" cy="76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4D407-81E1-17CC-D40D-3E5E28DE3AD7}"/>
              </a:ext>
            </a:extLst>
          </p:cNvPr>
          <p:cNvSpPr/>
          <p:nvPr/>
        </p:nvSpPr>
        <p:spPr>
          <a:xfrm>
            <a:off x="1113553" y="3676650"/>
            <a:ext cx="2086847" cy="152399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D0362B-007F-D737-E6CF-1486271F1B69}"/>
              </a:ext>
            </a:extLst>
          </p:cNvPr>
          <p:cNvSpPr/>
          <p:nvPr/>
        </p:nvSpPr>
        <p:spPr>
          <a:xfrm>
            <a:off x="3124200" y="1841500"/>
            <a:ext cx="1715857" cy="8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403E9B-D6B2-142E-2F6D-46DF208A4FDC}"/>
              </a:ext>
            </a:extLst>
          </p:cNvPr>
          <p:cNvSpPr/>
          <p:nvPr/>
        </p:nvSpPr>
        <p:spPr>
          <a:xfrm>
            <a:off x="4840057" y="2986862"/>
            <a:ext cx="646343" cy="198476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756353-D7D9-943A-A6BC-A58F6DF00B0A}"/>
              </a:ext>
            </a:extLst>
          </p:cNvPr>
          <p:cNvSpPr/>
          <p:nvPr/>
        </p:nvSpPr>
        <p:spPr>
          <a:xfrm>
            <a:off x="6827525" y="2967455"/>
            <a:ext cx="963164" cy="198476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322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88F1D1D-61AF-E031-BE46-56C4BCF05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21" y="1696075"/>
            <a:ext cx="7771639" cy="13468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FEFE95-C314-BE02-655A-5F404DADB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41" y="1516954"/>
            <a:ext cx="7771639" cy="2087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E62511-050F-A3C1-8E23-A3175D1FE11D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 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</a:t>
            </a:r>
            <a:r>
              <a:rPr lang="en-US" altLang="ko-KR" sz="1500" b="1" spc="-10" dirty="0" err="1">
                <a:latin typeface="+mn-ea"/>
              </a:rPr>
              <a:t>LoadBalancer</a:t>
            </a:r>
            <a:r>
              <a:rPr lang="en-US" altLang="ko-KR" sz="1500" b="1" spc="-10" dirty="0">
                <a:latin typeface="+mn-ea"/>
              </a:rPr>
              <a:t> &amp; Target groups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DC2D870-8F47-4B99-AFCF-9BFA73AC2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447" y="3180994"/>
            <a:ext cx="3276600" cy="13762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C7430C7-F100-5343-4428-CD526FE01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169317"/>
            <a:ext cx="3505200" cy="13762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7F2C209-989A-DF9C-482F-D2D3618602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4780" y="4064585"/>
            <a:ext cx="1258181" cy="4000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A7E0F3F-2985-6C27-58EA-1062BE0276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1039" y="4064585"/>
            <a:ext cx="1258181" cy="40005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63CCEC-5F49-BBF2-25FB-95C583766F47}"/>
              </a:ext>
            </a:extLst>
          </p:cNvPr>
          <p:cNvSpPr/>
          <p:nvPr/>
        </p:nvSpPr>
        <p:spPr>
          <a:xfrm>
            <a:off x="671321" y="1532922"/>
            <a:ext cx="7801357" cy="150998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62192-C527-8BDF-7CAF-3A2585177257}"/>
              </a:ext>
            </a:extLst>
          </p:cNvPr>
          <p:cNvSpPr/>
          <p:nvPr/>
        </p:nvSpPr>
        <p:spPr>
          <a:xfrm>
            <a:off x="1019686" y="3180993"/>
            <a:ext cx="3261362" cy="13762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B45BCF-C5E9-7312-514D-DEEC2AE8B9B8}"/>
              </a:ext>
            </a:extLst>
          </p:cNvPr>
          <p:cNvSpPr/>
          <p:nvPr/>
        </p:nvSpPr>
        <p:spPr>
          <a:xfrm>
            <a:off x="4557140" y="3150267"/>
            <a:ext cx="3505200" cy="140701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2A878C-2143-333D-054A-4D1D38F7ECC0}"/>
              </a:ext>
            </a:extLst>
          </p:cNvPr>
          <p:cNvSpPr/>
          <p:nvPr/>
        </p:nvSpPr>
        <p:spPr>
          <a:xfrm>
            <a:off x="6172200" y="1962151"/>
            <a:ext cx="1066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D4FEAC-404D-B748-2718-5DBFAB62CD55}"/>
              </a:ext>
            </a:extLst>
          </p:cNvPr>
          <p:cNvSpPr/>
          <p:nvPr/>
        </p:nvSpPr>
        <p:spPr>
          <a:xfrm>
            <a:off x="6219446" y="2411337"/>
            <a:ext cx="1171954" cy="8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E994CF-DAFD-9C11-F36A-F383C5DEE756}"/>
              </a:ext>
            </a:extLst>
          </p:cNvPr>
          <p:cNvSpPr/>
          <p:nvPr/>
        </p:nvSpPr>
        <p:spPr>
          <a:xfrm>
            <a:off x="6229350" y="2743200"/>
            <a:ext cx="1171954" cy="8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2F6D68-1BE6-3833-51AF-5E4B74E65D69}"/>
              </a:ext>
            </a:extLst>
          </p:cNvPr>
          <p:cNvSpPr/>
          <p:nvPr/>
        </p:nvSpPr>
        <p:spPr>
          <a:xfrm>
            <a:off x="2107893" y="4310245"/>
            <a:ext cx="1171954" cy="8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2BE9B56-C992-8191-4CC5-CE3A2ACC5BA9}"/>
              </a:ext>
            </a:extLst>
          </p:cNvPr>
          <p:cNvSpPr/>
          <p:nvPr/>
        </p:nvSpPr>
        <p:spPr>
          <a:xfrm>
            <a:off x="5872989" y="4310246"/>
            <a:ext cx="1171954" cy="8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A78F19-6B3E-45D0-40A8-DC5E340FCC3F}"/>
              </a:ext>
            </a:extLst>
          </p:cNvPr>
          <p:cNvSpPr/>
          <p:nvPr/>
        </p:nvSpPr>
        <p:spPr>
          <a:xfrm>
            <a:off x="3429000" y="2411337"/>
            <a:ext cx="968557" cy="8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AFF7067-FE58-6869-F371-060960CA455A}"/>
              </a:ext>
            </a:extLst>
          </p:cNvPr>
          <p:cNvSpPr/>
          <p:nvPr/>
        </p:nvSpPr>
        <p:spPr>
          <a:xfrm>
            <a:off x="706469" y="1908968"/>
            <a:ext cx="588932" cy="198476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908F7C-6923-5A63-F123-6B6EC635E86E}"/>
              </a:ext>
            </a:extLst>
          </p:cNvPr>
          <p:cNvSpPr/>
          <p:nvPr/>
        </p:nvSpPr>
        <p:spPr>
          <a:xfrm>
            <a:off x="3483280" y="3622729"/>
            <a:ext cx="674019" cy="371421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4E4D4BF-930C-DE61-9FE0-A5D4330CBA4F}"/>
              </a:ext>
            </a:extLst>
          </p:cNvPr>
          <p:cNvSpPr/>
          <p:nvPr/>
        </p:nvSpPr>
        <p:spPr>
          <a:xfrm>
            <a:off x="7301869" y="3606380"/>
            <a:ext cx="741421" cy="371421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14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CA1C91-DA62-BA73-6363-56426274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6" y="3148672"/>
            <a:ext cx="7900877" cy="1261609"/>
          </a:xfrm>
          <a:prstGeom prst="rect">
            <a:avLst/>
          </a:prstGeom>
        </p:spPr>
      </p:pic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79" y="1542794"/>
            <a:ext cx="4282821" cy="1467055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94" y="1550770"/>
            <a:ext cx="1190791" cy="18278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3234" y="2347401"/>
            <a:ext cx="3271620" cy="670618"/>
          </a:xfrm>
          <a:prstGeom prst="rect">
            <a:avLst/>
          </a:prstGeom>
        </p:spPr>
      </p:pic>
      <p:sp>
        <p:nvSpPr>
          <p:cNvPr id="97" name="직사각형 96"/>
          <p:cNvSpPr/>
          <p:nvPr/>
        </p:nvSpPr>
        <p:spPr>
          <a:xfrm>
            <a:off x="6650091" y="2804599"/>
            <a:ext cx="1209664" cy="152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330698" y="2852495"/>
            <a:ext cx="109079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7364" y="2347399"/>
            <a:ext cx="917582" cy="162050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7365" y="2509449"/>
            <a:ext cx="687390" cy="127328"/>
          </a:xfrm>
          <a:prstGeom prst="rect">
            <a:avLst/>
          </a:prstGeom>
        </p:spPr>
      </p:pic>
      <p:sp>
        <p:nvSpPr>
          <p:cNvPr id="101" name="직사각형 100"/>
          <p:cNvSpPr/>
          <p:nvPr/>
        </p:nvSpPr>
        <p:spPr>
          <a:xfrm>
            <a:off x="5205849" y="2347399"/>
            <a:ext cx="3289005" cy="67062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5317" y="1370060"/>
            <a:ext cx="3289004" cy="919750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600" y="1400999"/>
            <a:ext cx="824869" cy="122510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6639558" y="1603297"/>
            <a:ext cx="893709" cy="67127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284819" y="1680207"/>
            <a:ext cx="109079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284818" y="1931313"/>
            <a:ext cx="109079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5256833" y="2184153"/>
            <a:ext cx="109079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6100941" y="3399729"/>
            <a:ext cx="1817645" cy="1642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6072444" y="4055462"/>
            <a:ext cx="1406166" cy="19600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화살표 연결선 110"/>
          <p:cNvCxnSpPr>
            <a:cxnSpLocks/>
          </p:cNvCxnSpPr>
          <p:nvPr/>
        </p:nvCxnSpPr>
        <p:spPr>
          <a:xfrm>
            <a:off x="7315200" y="3037465"/>
            <a:ext cx="0" cy="236604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 320"/>
          <p:cNvCxnSpPr>
            <a:stCxn id="105" idx="1"/>
            <a:endCxn id="110" idx="1"/>
          </p:cNvCxnSpPr>
          <p:nvPr/>
        </p:nvCxnSpPr>
        <p:spPr>
          <a:xfrm rot="10800000" flipV="1">
            <a:off x="6072444" y="1938933"/>
            <a:ext cx="567114" cy="2214531"/>
          </a:xfrm>
          <a:prstGeom prst="bentConnector3">
            <a:avLst>
              <a:gd name="adj1" fmla="val 140309"/>
            </a:avLst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593978" y="1552883"/>
            <a:ext cx="4268949" cy="145696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593976" y="3133982"/>
            <a:ext cx="7900877" cy="125691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5195318" y="1365949"/>
            <a:ext cx="3289004" cy="92386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635386" y="2512516"/>
            <a:ext cx="614293" cy="3425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3" name="직선 화살표 연결선 132"/>
          <p:cNvCxnSpPr/>
          <p:nvPr/>
        </p:nvCxnSpPr>
        <p:spPr>
          <a:xfrm>
            <a:off x="942532" y="2896209"/>
            <a:ext cx="0" cy="227280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/>
          <p:cNvSpPr/>
          <p:nvPr/>
        </p:nvSpPr>
        <p:spPr>
          <a:xfrm>
            <a:off x="2735389" y="3274069"/>
            <a:ext cx="2834148" cy="101081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B5E197-B188-2F98-F4D8-B8E5AD47FC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215" y="3175421"/>
            <a:ext cx="778237" cy="144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2B213-6CEE-0F08-B6C0-EAFD7B0F4061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 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</a:t>
            </a:r>
            <a:r>
              <a:rPr lang="en-US" altLang="ko-KR" sz="1500" b="1" spc="-10" dirty="0" err="1">
                <a:latin typeface="+mn-ea"/>
              </a:rPr>
              <a:t>LoadBalancer</a:t>
            </a:r>
            <a:r>
              <a:rPr lang="en-US" altLang="ko-KR" sz="1500" b="1" spc="-10" dirty="0">
                <a:latin typeface="+mn-ea"/>
              </a:rPr>
              <a:t> &amp; Target groups</a:t>
            </a:r>
          </a:p>
        </p:txBody>
      </p:sp>
    </p:spTree>
    <p:extLst>
      <p:ext uri="{BB962C8B-B14F-4D97-AF65-F5344CB8AC3E}">
        <p14:creationId xmlns:p14="http://schemas.microsoft.com/office/powerpoint/2010/main" val="110608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824474-66C0-4675-4CBE-177038C2063E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Autoscaling Group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0A0643-C138-6C8E-E4A1-00DFD6524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3" y="1658761"/>
            <a:ext cx="3123439" cy="25614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39175E-25A5-A883-94FD-E223C995D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569809"/>
            <a:ext cx="3565400" cy="27545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50F1876-15AE-5275-1FA9-6B7DCB951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354664"/>
            <a:ext cx="3565400" cy="26637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AD6045-68C5-A125-116C-9D4C670E25AF}"/>
              </a:ext>
            </a:extLst>
          </p:cNvPr>
          <p:cNvSpPr/>
          <p:nvPr/>
        </p:nvSpPr>
        <p:spPr>
          <a:xfrm>
            <a:off x="937641" y="1658761"/>
            <a:ext cx="3123439" cy="256148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4F66F4-738D-223C-F167-31E12589E3C0}"/>
              </a:ext>
            </a:extLst>
          </p:cNvPr>
          <p:cNvSpPr/>
          <p:nvPr/>
        </p:nvSpPr>
        <p:spPr>
          <a:xfrm>
            <a:off x="4572000" y="1354664"/>
            <a:ext cx="3565400" cy="296968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1DD847-39DC-E393-47FF-9EC9B51DDA58}"/>
              </a:ext>
            </a:extLst>
          </p:cNvPr>
          <p:cNvSpPr/>
          <p:nvPr/>
        </p:nvSpPr>
        <p:spPr>
          <a:xfrm>
            <a:off x="4876800" y="1838923"/>
            <a:ext cx="1171954" cy="8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158EF6-0AF7-953A-4E04-8140CF4E3A5F}"/>
              </a:ext>
            </a:extLst>
          </p:cNvPr>
          <p:cNvSpPr/>
          <p:nvPr/>
        </p:nvSpPr>
        <p:spPr>
          <a:xfrm>
            <a:off x="6927346" y="1838923"/>
            <a:ext cx="1171954" cy="8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741232-734D-3502-4D3B-AF37825AF6AE}"/>
              </a:ext>
            </a:extLst>
          </p:cNvPr>
          <p:cNvSpPr/>
          <p:nvPr/>
        </p:nvSpPr>
        <p:spPr>
          <a:xfrm>
            <a:off x="6781800" y="2355327"/>
            <a:ext cx="1171954" cy="216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C72F33-0856-5152-A0FD-547BA95329C8}"/>
              </a:ext>
            </a:extLst>
          </p:cNvPr>
          <p:cNvSpPr/>
          <p:nvPr/>
        </p:nvSpPr>
        <p:spPr>
          <a:xfrm>
            <a:off x="4876800" y="3294482"/>
            <a:ext cx="1295400" cy="216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C12E47-24BD-00A9-92D6-2BFC2FCB4D82}"/>
              </a:ext>
            </a:extLst>
          </p:cNvPr>
          <p:cNvSpPr/>
          <p:nvPr/>
        </p:nvSpPr>
        <p:spPr>
          <a:xfrm>
            <a:off x="1041400" y="2913191"/>
            <a:ext cx="986831" cy="168221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392502-348C-7CE1-74FB-9589CBCC7884}"/>
              </a:ext>
            </a:extLst>
          </p:cNvPr>
          <p:cNvSpPr/>
          <p:nvPr/>
        </p:nvSpPr>
        <p:spPr>
          <a:xfrm>
            <a:off x="4848031" y="1950820"/>
            <a:ext cx="1444819" cy="134729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55A093-7A9A-F014-A39F-1613F043CFFC}"/>
              </a:ext>
            </a:extLst>
          </p:cNvPr>
          <p:cNvSpPr/>
          <p:nvPr/>
        </p:nvSpPr>
        <p:spPr>
          <a:xfrm>
            <a:off x="3181171" y="2659482"/>
            <a:ext cx="628829" cy="1512468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25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824474-66C0-4675-4CBE-177038C2063E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DNS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7282D9-D6A2-F25F-1F72-B8F39AE30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47" y="2571750"/>
            <a:ext cx="6467475" cy="11525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E88D9B-2142-C846-B625-19004A2A2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87" y="1801490"/>
            <a:ext cx="6467475" cy="79057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149FF3-4487-FC9B-17E8-9A67C3F09560}"/>
              </a:ext>
            </a:extLst>
          </p:cNvPr>
          <p:cNvSpPr/>
          <p:nvPr/>
        </p:nvSpPr>
        <p:spPr>
          <a:xfrm>
            <a:off x="981587" y="1801491"/>
            <a:ext cx="6490335" cy="192278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DB8952-BF1F-40AA-423D-C9B7F0F1E9E7}"/>
              </a:ext>
            </a:extLst>
          </p:cNvPr>
          <p:cNvSpPr/>
          <p:nvPr/>
        </p:nvSpPr>
        <p:spPr>
          <a:xfrm>
            <a:off x="1038495" y="3068821"/>
            <a:ext cx="1660255" cy="253685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46C528-E699-6712-371F-BA269E3B673A}"/>
              </a:ext>
            </a:extLst>
          </p:cNvPr>
          <p:cNvSpPr/>
          <p:nvPr/>
        </p:nvSpPr>
        <p:spPr>
          <a:xfrm>
            <a:off x="1038495" y="3435665"/>
            <a:ext cx="1761855" cy="253685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29CC2A-6BE7-AA49-D55C-1FD8788E8D0D}"/>
              </a:ext>
            </a:extLst>
          </p:cNvPr>
          <p:cNvSpPr/>
          <p:nvPr/>
        </p:nvSpPr>
        <p:spPr>
          <a:xfrm flipV="1">
            <a:off x="5638800" y="3533882"/>
            <a:ext cx="1092404" cy="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29CC2A-6BE7-AA49-D55C-1FD8788E8D0D}"/>
              </a:ext>
            </a:extLst>
          </p:cNvPr>
          <p:cNvSpPr/>
          <p:nvPr/>
        </p:nvSpPr>
        <p:spPr>
          <a:xfrm flipV="1">
            <a:off x="5638800" y="3153727"/>
            <a:ext cx="1092404" cy="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63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824474-66C0-4675-4CBE-177038C2063E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</a:t>
            </a:r>
            <a:r>
              <a:rPr lang="en-US" altLang="ko-KR" sz="1500" b="1" spc="-10" dirty="0" err="1">
                <a:latin typeface="+mn-ea"/>
              </a:rPr>
              <a:t>CodeDeploy</a:t>
            </a:r>
            <a:endParaRPr lang="en-US" altLang="ko-KR" sz="1500" b="1" spc="-1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7046FC-DEFB-8714-6177-649333F45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957" y="1557964"/>
            <a:ext cx="3939581" cy="23930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6D006C-DCC2-CF96-0975-7F20BB163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0" y="3264811"/>
            <a:ext cx="2486911" cy="6442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5C8E82-F65E-ED2B-F45F-5A6DEC316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396" y="1856735"/>
            <a:ext cx="3939581" cy="179546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6E4908-5D69-D17A-5595-EDCC3CBDFEF2}"/>
              </a:ext>
            </a:extLst>
          </p:cNvPr>
          <p:cNvSpPr/>
          <p:nvPr/>
        </p:nvSpPr>
        <p:spPr>
          <a:xfrm>
            <a:off x="501396" y="1856735"/>
            <a:ext cx="3939581" cy="179546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591D5D-2C78-E2DE-180A-D400D92A33AD}"/>
              </a:ext>
            </a:extLst>
          </p:cNvPr>
          <p:cNvSpPr/>
          <p:nvPr/>
        </p:nvSpPr>
        <p:spPr>
          <a:xfrm>
            <a:off x="4555956" y="1557964"/>
            <a:ext cx="3939581" cy="239300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3FE380-0A6A-21F4-815B-8E380BEAB4B1}"/>
              </a:ext>
            </a:extLst>
          </p:cNvPr>
          <p:cNvSpPr/>
          <p:nvPr/>
        </p:nvSpPr>
        <p:spPr>
          <a:xfrm>
            <a:off x="6001257" y="2875281"/>
            <a:ext cx="104368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504AE9-13E1-2165-ACE5-13503B12842E}"/>
              </a:ext>
            </a:extLst>
          </p:cNvPr>
          <p:cNvSpPr/>
          <p:nvPr/>
        </p:nvSpPr>
        <p:spPr>
          <a:xfrm>
            <a:off x="665237" y="3181350"/>
            <a:ext cx="913639" cy="253685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6EDA49-9BE5-4105-0723-101E0C48A7D5}"/>
              </a:ext>
            </a:extLst>
          </p:cNvPr>
          <p:cNvSpPr/>
          <p:nvPr/>
        </p:nvSpPr>
        <p:spPr>
          <a:xfrm>
            <a:off x="4706622" y="2449280"/>
            <a:ext cx="1216053" cy="173270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7E40B8-955A-26DE-C89B-730427A8E5F0}"/>
              </a:ext>
            </a:extLst>
          </p:cNvPr>
          <p:cNvSpPr/>
          <p:nvPr/>
        </p:nvSpPr>
        <p:spPr>
          <a:xfrm>
            <a:off x="5928615" y="2945876"/>
            <a:ext cx="1105503" cy="277025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116B8-3D7F-71D7-F19D-8559FA668D0B}"/>
              </a:ext>
            </a:extLst>
          </p:cNvPr>
          <p:cNvSpPr/>
          <p:nvPr/>
        </p:nvSpPr>
        <p:spPr>
          <a:xfrm>
            <a:off x="4686300" y="3733800"/>
            <a:ext cx="913639" cy="156374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22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337572" y="1086311"/>
            <a:ext cx="6358628" cy="3568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56090"/>
            <a:ext cx="5992650" cy="3398372"/>
          </a:xfrm>
          <a:prstGeom prst="rect">
            <a:avLst/>
          </a:prstGeom>
        </p:spPr>
      </p:pic>
      <p:grpSp>
        <p:nvGrpSpPr>
          <p:cNvPr id="14" name="object 8"/>
          <p:cNvGrpSpPr/>
          <p:nvPr/>
        </p:nvGrpSpPr>
        <p:grpSpPr>
          <a:xfrm>
            <a:off x="1153930" y="427812"/>
            <a:ext cx="199390" cy="208915"/>
            <a:chOff x="1200911" y="454913"/>
            <a:chExt cx="199390" cy="208915"/>
          </a:xfrm>
        </p:grpSpPr>
        <p:pic>
          <p:nvPicPr>
            <p:cNvPr id="16" name="object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7" name="object 10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8" name="object 11"/>
          <p:cNvGrpSpPr/>
          <p:nvPr/>
        </p:nvGrpSpPr>
        <p:grpSpPr>
          <a:xfrm>
            <a:off x="820805" y="427812"/>
            <a:ext cx="199390" cy="208915"/>
            <a:chOff x="873252" y="454913"/>
            <a:chExt cx="199390" cy="208915"/>
          </a:xfrm>
        </p:grpSpPr>
        <p:pic>
          <p:nvPicPr>
            <p:cNvPr id="20" name="object 1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86968" y="478535"/>
              <a:ext cx="185165" cy="185165"/>
            </a:xfrm>
            <a:prstGeom prst="rect">
              <a:avLst/>
            </a:prstGeom>
          </p:spPr>
        </p:pic>
        <p:pic>
          <p:nvPicPr>
            <p:cNvPr id="22" name="object 13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73252" y="454913"/>
              <a:ext cx="183641" cy="183641"/>
            </a:xfrm>
            <a:prstGeom prst="rect">
              <a:avLst/>
            </a:prstGeom>
          </p:spPr>
        </p:pic>
      </p:grpSp>
      <p:grpSp>
        <p:nvGrpSpPr>
          <p:cNvPr id="23" name="object 8"/>
          <p:cNvGrpSpPr/>
          <p:nvPr/>
        </p:nvGrpSpPr>
        <p:grpSpPr>
          <a:xfrm>
            <a:off x="1487055" y="427684"/>
            <a:ext cx="199390" cy="208915"/>
            <a:chOff x="1200911" y="454913"/>
            <a:chExt cx="199390" cy="208915"/>
          </a:xfrm>
        </p:grpSpPr>
        <p:pic>
          <p:nvPicPr>
            <p:cNvPr id="24" name="object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5" name="object 10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6" name="object 8"/>
          <p:cNvGrpSpPr/>
          <p:nvPr/>
        </p:nvGrpSpPr>
        <p:grpSpPr>
          <a:xfrm>
            <a:off x="1820179" y="427556"/>
            <a:ext cx="199390" cy="208915"/>
            <a:chOff x="1200911" y="454913"/>
            <a:chExt cx="199390" cy="208915"/>
          </a:xfrm>
        </p:grpSpPr>
        <p:pic>
          <p:nvPicPr>
            <p:cNvPr id="27" name="object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8" name="object 10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30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31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3359658" y="462677"/>
            <a:ext cx="2424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atin typeface="+mj-ea"/>
                <a:ea typeface="+mj-ea"/>
              </a:rPr>
              <a:t>01. </a:t>
            </a:r>
            <a:r>
              <a:rPr lang="ko-KR" altLang="en-US" sz="20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4" name="직사각형 6"/>
          <p:cNvSpPr/>
          <p:nvPr/>
        </p:nvSpPr>
        <p:spPr>
          <a:xfrm>
            <a:off x="1219200" y="1067922"/>
            <a:ext cx="1676400" cy="287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-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프로젝트 구성도－</a:t>
            </a:r>
          </a:p>
        </p:txBody>
      </p:sp>
    </p:spTree>
    <p:extLst>
      <p:ext uri="{BB962C8B-B14F-4D97-AF65-F5344CB8AC3E}">
        <p14:creationId xmlns:p14="http://schemas.microsoft.com/office/powerpoint/2010/main" val="38679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824474-66C0-4675-4CBE-177038C2063E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 </a:t>
            </a:r>
            <a:r>
              <a:rPr lang="ko-KR" altLang="en-US" sz="1500" b="1" spc="-10" dirty="0">
                <a:latin typeface="+mn-ea"/>
              </a:rPr>
              <a:t>구축 결과 </a:t>
            </a:r>
            <a:r>
              <a:rPr lang="en-US" altLang="ko-KR" sz="1500" b="1" spc="-10" dirty="0">
                <a:latin typeface="+mn-ea"/>
              </a:rPr>
              <a:t>– ECR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E738A04-A1EC-16AF-B6ED-65900F575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055" y="1680694"/>
            <a:ext cx="5800725" cy="2286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F51C79-5DB8-C318-9580-BEC8D975FD10}"/>
              </a:ext>
            </a:extLst>
          </p:cNvPr>
          <p:cNvSpPr/>
          <p:nvPr/>
        </p:nvSpPr>
        <p:spPr>
          <a:xfrm>
            <a:off x="1500770" y="1680695"/>
            <a:ext cx="5800725" cy="228599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25E4B8-5C6D-FD22-687B-39C247E1D3F3}"/>
              </a:ext>
            </a:extLst>
          </p:cNvPr>
          <p:cNvSpPr/>
          <p:nvPr/>
        </p:nvSpPr>
        <p:spPr>
          <a:xfrm>
            <a:off x="3815155" y="3562350"/>
            <a:ext cx="1137845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DBCD85-45E5-994F-823E-038257136F1B}"/>
              </a:ext>
            </a:extLst>
          </p:cNvPr>
          <p:cNvSpPr/>
          <p:nvPr/>
        </p:nvSpPr>
        <p:spPr>
          <a:xfrm>
            <a:off x="2133600" y="3524699"/>
            <a:ext cx="1005003" cy="379232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043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5047F8D-7513-83C2-CC8B-C54A7F7BE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56" y="1695033"/>
            <a:ext cx="2304975" cy="2575545"/>
          </a:xfrm>
          <a:prstGeom prst="rect">
            <a:avLst/>
          </a:prstGeom>
        </p:spPr>
      </p:pic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1" y="1596136"/>
            <a:ext cx="5384847" cy="12595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1" y="3186302"/>
            <a:ext cx="5384847" cy="1084277"/>
          </a:xfrm>
          <a:prstGeom prst="rect">
            <a:avLst/>
          </a:prstGeom>
        </p:spPr>
      </p:pic>
      <p:sp>
        <p:nvSpPr>
          <p:cNvPr id="32" name="직사각형 6"/>
          <p:cNvSpPr/>
          <p:nvPr/>
        </p:nvSpPr>
        <p:spPr>
          <a:xfrm>
            <a:off x="2410184" y="1582580"/>
            <a:ext cx="2355747" cy="287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추가한 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Credential</a:t>
            </a:r>
            <a:endParaRPr lang="ko-KR" altLang="en-US" sz="9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직사각형 6"/>
          <p:cNvSpPr/>
          <p:nvPr/>
        </p:nvSpPr>
        <p:spPr>
          <a:xfrm>
            <a:off x="1917662" y="3429919"/>
            <a:ext cx="2717858" cy="287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추가한 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spring-</a:t>
            </a:r>
            <a:r>
              <a:rPr lang="en-US" altLang="ko-KR" sz="900" b="1" dirty="0" err="1">
                <a:solidFill>
                  <a:srgbClr val="0070C0"/>
                </a:solidFill>
                <a:latin typeface="+mn-ea"/>
              </a:rPr>
              <a:t>petclinic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 Deploy key</a:t>
            </a:r>
            <a:endParaRPr lang="ko-KR" altLang="en-US" sz="9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315891" y="3805565"/>
            <a:ext cx="218858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09600" y="1581150"/>
            <a:ext cx="5384848" cy="125950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9600" y="3186302"/>
            <a:ext cx="5384848" cy="10842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97300" y="3429919"/>
            <a:ext cx="1075108" cy="39850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17497" y="1420442"/>
            <a:ext cx="1440742" cy="887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8E7DB4-196D-C361-6D41-12B7295EA439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2)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Jenkins &amp; </a:t>
            </a:r>
            <a:r>
              <a:rPr lang="en-US" altLang="ko-KR" sz="1500" b="1" spc="-10" dirty="0" err="1">
                <a:latin typeface="+mn-ea"/>
              </a:rPr>
              <a:t>Github</a:t>
            </a:r>
            <a:endParaRPr lang="en-US" altLang="ko-KR" sz="1500" b="1" spc="-10" dirty="0">
              <a:latin typeface="+mn-ea"/>
            </a:endParaRPr>
          </a:p>
        </p:txBody>
      </p:sp>
      <p:pic>
        <p:nvPicPr>
          <p:cNvPr id="5" name="Picture 2" descr="File, jenkins, list, paper icon - Download on Iconfinder">
            <a:extLst>
              <a:ext uri="{FF2B5EF4-FFF2-40B4-BE49-F238E27FC236}">
                <a16:creationId xmlns:a16="http://schemas.microsoft.com/office/drawing/2014/main" id="{243301BF-EAAF-1AD6-E06E-B68E3F141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053" y="2204663"/>
            <a:ext cx="1075792" cy="10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enkins, 로고 아이콘 에 Vector Logo">
            <a:extLst>
              <a:ext uri="{FF2B5EF4-FFF2-40B4-BE49-F238E27FC236}">
                <a16:creationId xmlns:a16="http://schemas.microsoft.com/office/drawing/2014/main" id="{3871365E-3A6D-D387-E562-D6D26B8DC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152" y="2442676"/>
            <a:ext cx="569152" cy="56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872C5A-9049-2443-F76F-84BD4554E637}"/>
              </a:ext>
            </a:extLst>
          </p:cNvPr>
          <p:cNvSpPr/>
          <p:nvPr/>
        </p:nvSpPr>
        <p:spPr>
          <a:xfrm>
            <a:off x="7002687" y="2971846"/>
            <a:ext cx="9912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Jenkinsfile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2E6858D-4525-43C0-C458-BF299CE44408}"/>
              </a:ext>
            </a:extLst>
          </p:cNvPr>
          <p:cNvCxnSpPr>
            <a:cxnSpLocks/>
          </p:cNvCxnSpPr>
          <p:nvPr/>
        </p:nvCxnSpPr>
        <p:spPr>
          <a:xfrm flipH="1">
            <a:off x="7454285" y="3207992"/>
            <a:ext cx="9007" cy="237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hlinkClick r:id="rId13"/>
            <a:extLst>
              <a:ext uri="{FF2B5EF4-FFF2-40B4-BE49-F238E27FC236}">
                <a16:creationId xmlns:a16="http://schemas.microsoft.com/office/drawing/2014/main" id="{B51C345D-C142-CA60-0D51-FB53D91560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841918" y="3492378"/>
            <a:ext cx="1224733" cy="309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BA14EB-1648-3BD2-337C-FF3A68A004D0}"/>
              </a:ext>
            </a:extLst>
          </p:cNvPr>
          <p:cNvSpPr txBox="1"/>
          <p:nvPr/>
        </p:nvSpPr>
        <p:spPr>
          <a:xfrm>
            <a:off x="6355732" y="3757196"/>
            <a:ext cx="221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b="1" dirty="0">
                <a:latin typeface="+mn-ea"/>
                <a:ea typeface="+mn-ea"/>
                <a:hlinkClick r:id="rId13"/>
              </a:rPr>
              <a:t>https://github.com/tkwk5445/spring-petclinic</a:t>
            </a:r>
            <a:endParaRPr lang="ko-KR" altLang="en-US" sz="800" b="1" dirty="0">
              <a:latin typeface="+mn-ea"/>
              <a:ea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66B7E5-6BCD-C956-1955-85531C9754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4497" y="1581150"/>
            <a:ext cx="2304975" cy="74812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2A6EA4-8463-D086-936D-DA6E9C6819E8}"/>
              </a:ext>
            </a:extLst>
          </p:cNvPr>
          <p:cNvSpPr/>
          <p:nvPr/>
        </p:nvSpPr>
        <p:spPr>
          <a:xfrm>
            <a:off x="6288214" y="1581150"/>
            <a:ext cx="2321258" cy="26894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6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69" y="1602485"/>
            <a:ext cx="2987085" cy="914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8801" y="1583919"/>
            <a:ext cx="2490599" cy="91440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845988" y="2251464"/>
            <a:ext cx="695338" cy="2206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68771" y="1602485"/>
            <a:ext cx="2987084" cy="9144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154301" y="1602485"/>
            <a:ext cx="2475099" cy="9144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8856" y="1674576"/>
            <a:ext cx="687944" cy="324497"/>
          </a:xfrm>
          <a:prstGeom prst="rect">
            <a:avLst/>
          </a:prstGeom>
        </p:spPr>
      </p:pic>
      <p:sp>
        <p:nvSpPr>
          <p:cNvPr id="64" name="직사각형 6"/>
          <p:cNvSpPr/>
          <p:nvPr/>
        </p:nvSpPr>
        <p:spPr>
          <a:xfrm>
            <a:off x="685800" y="2204833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빌드 유발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771" y="2821686"/>
            <a:ext cx="5860629" cy="1766294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ED20F4D-DFF1-37B1-CA87-A21F744CF915}"/>
              </a:ext>
            </a:extLst>
          </p:cNvPr>
          <p:cNvCxnSpPr>
            <a:cxnSpLocks/>
          </p:cNvCxnSpPr>
          <p:nvPr/>
        </p:nvCxnSpPr>
        <p:spPr>
          <a:xfrm flipV="1">
            <a:off x="3810000" y="2030339"/>
            <a:ext cx="295792" cy="2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ED20F4D-DFF1-37B1-CA87-A21F744CF915}"/>
              </a:ext>
            </a:extLst>
          </p:cNvPr>
          <p:cNvCxnSpPr>
            <a:cxnSpLocks/>
          </p:cNvCxnSpPr>
          <p:nvPr/>
        </p:nvCxnSpPr>
        <p:spPr>
          <a:xfrm>
            <a:off x="4752825" y="2550681"/>
            <a:ext cx="0" cy="235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6"/>
          <p:cNvSpPr/>
          <p:nvPr/>
        </p:nvSpPr>
        <p:spPr>
          <a:xfrm>
            <a:off x="4596783" y="2144781"/>
            <a:ext cx="1026504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빌드 진행 중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768770" y="2805286"/>
            <a:ext cx="5860629" cy="178269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427" y="2894074"/>
            <a:ext cx="1130528" cy="405660"/>
          </a:xfrm>
          <a:prstGeom prst="rect">
            <a:avLst/>
          </a:prstGeom>
        </p:spPr>
      </p:pic>
      <p:sp>
        <p:nvSpPr>
          <p:cNvPr id="62" name="직사각형 6"/>
          <p:cNvSpPr/>
          <p:nvPr/>
        </p:nvSpPr>
        <p:spPr>
          <a:xfrm>
            <a:off x="924634" y="3252516"/>
            <a:ext cx="1150561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빌드 성공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7905" y="2022832"/>
            <a:ext cx="1296592" cy="228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9698D1-A214-3643-5564-63FD778345AE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  <a:ea typeface="+mn-ea"/>
              </a:rPr>
              <a:t>3) </a:t>
            </a:r>
            <a:r>
              <a:rPr lang="ko-KR" altLang="en-US" sz="1500" b="1" dirty="0">
                <a:latin typeface="+mn-ea"/>
                <a:ea typeface="+mn-ea"/>
              </a:rPr>
              <a:t>빌드 및 지속적 통합</a:t>
            </a:r>
            <a:r>
              <a:rPr lang="en-US" altLang="ko-KR" sz="1500" b="1" dirty="0">
                <a:latin typeface="+mn-ea"/>
                <a:ea typeface="+mn-ea"/>
              </a:rPr>
              <a:t>(CI)</a:t>
            </a:r>
            <a:endParaRPr lang="en-US" altLang="ko-KR" sz="1500" b="1" spc="-10" dirty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0885" y="1602485"/>
            <a:ext cx="1043212" cy="2989371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124441" y="1583919"/>
            <a:ext cx="1043328" cy="300793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6"/>
          <p:cNvSpPr/>
          <p:nvPr/>
        </p:nvSpPr>
        <p:spPr>
          <a:xfrm>
            <a:off x="6328157" y="1242835"/>
            <a:ext cx="2511043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Pipeline</a:t>
            </a: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Console Output (</a:t>
            </a:r>
            <a:r>
              <a:rPr lang="ko-KR" altLang="en-US" sz="1050" b="1" dirty="0">
                <a:solidFill>
                  <a:srgbClr val="0070C0"/>
                </a:solidFill>
                <a:latin typeface="+mn-ea"/>
              </a:rPr>
              <a:t>생략</a:t>
            </a:r>
            <a:r>
              <a:rPr lang="en-US" altLang="ko-KR" sz="1050" b="1" dirty="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5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9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61" y="1809750"/>
            <a:ext cx="3504439" cy="22057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052" y="1809750"/>
            <a:ext cx="4178209" cy="2205797"/>
          </a:xfrm>
          <a:prstGeom prst="rect">
            <a:avLst/>
          </a:prstGeom>
        </p:spPr>
      </p:pic>
      <p:sp>
        <p:nvSpPr>
          <p:cNvPr id="25" name="직사각형 6"/>
          <p:cNvSpPr/>
          <p:nvPr/>
        </p:nvSpPr>
        <p:spPr>
          <a:xfrm>
            <a:off x="853189" y="2029742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Image build &amp; Push stage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적용 확인</a:t>
            </a:r>
          </a:p>
        </p:txBody>
      </p:sp>
      <p:sp>
        <p:nvSpPr>
          <p:cNvPr id="28" name="직사각형 6"/>
          <p:cNvSpPr/>
          <p:nvPr/>
        </p:nvSpPr>
        <p:spPr>
          <a:xfrm>
            <a:off x="6172200" y="2352260"/>
            <a:ext cx="2057400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S3 Upload stage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적용 확인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1323" y="1809751"/>
            <a:ext cx="3532468" cy="220579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308261" y="1809750"/>
            <a:ext cx="4191000" cy="220579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27103" y="3615133"/>
            <a:ext cx="300728" cy="2669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598579" y="3615133"/>
            <a:ext cx="300728" cy="2669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20327" y="3596083"/>
            <a:ext cx="689871" cy="19025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88319-3A4A-A872-854F-CE10246A6C4D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  <a:ea typeface="+mn-ea"/>
              </a:rPr>
              <a:t>4) </a:t>
            </a:r>
            <a:r>
              <a:rPr lang="ko-KR" altLang="en-US" sz="1500" b="1" dirty="0"/>
              <a:t>빌드 결과 확인 </a:t>
            </a:r>
            <a:r>
              <a:rPr lang="en-US" altLang="ko-KR" sz="1500" b="1" dirty="0"/>
              <a:t>– ECR, S3</a:t>
            </a:r>
            <a:endParaRPr lang="en-US" altLang="ko-KR" sz="1500" b="1" spc="-1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522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55952"/>
            <a:ext cx="4500396" cy="889292"/>
          </a:xfrm>
          <a:prstGeom prst="rect">
            <a:avLst/>
          </a:prstGeom>
        </p:spPr>
      </p:pic>
      <p:sp>
        <p:nvSpPr>
          <p:cNvPr id="28" name="직사각형 6"/>
          <p:cNvSpPr/>
          <p:nvPr/>
        </p:nvSpPr>
        <p:spPr>
          <a:xfrm>
            <a:off x="3268789" y="1623991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 err="1">
                <a:solidFill>
                  <a:srgbClr val="0070C0"/>
                </a:solidFill>
                <a:latin typeface="+mn-ea"/>
              </a:rPr>
              <a:t>CodeDeploy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 stage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적용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46" y="2596711"/>
            <a:ext cx="5235394" cy="1767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2596711"/>
            <a:ext cx="2362200" cy="131837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34746" y="2596711"/>
            <a:ext cx="5235394" cy="178027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198941" y="1554597"/>
            <a:ext cx="4511255" cy="8906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172200" y="2596711"/>
            <a:ext cx="2392680" cy="133065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6276" y="3476507"/>
            <a:ext cx="642524" cy="2284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6248400" y="3433135"/>
            <a:ext cx="1219200" cy="4416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757189" y="3473441"/>
            <a:ext cx="1076706" cy="24131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819400" y="4021158"/>
            <a:ext cx="1828800" cy="24131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79243C-0BBA-8A07-FE39-E2113938B1B9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  <a:ea typeface="+mn-ea"/>
              </a:rPr>
              <a:t>4) </a:t>
            </a:r>
            <a:r>
              <a:rPr lang="ko-KR" altLang="en-US" sz="1500" b="1" dirty="0"/>
              <a:t>빌드 결과 확인 </a:t>
            </a:r>
            <a:r>
              <a:rPr lang="en-US" altLang="ko-KR" sz="1500" b="1" dirty="0"/>
              <a:t>– </a:t>
            </a:r>
            <a:r>
              <a:rPr lang="en-US" altLang="ko-KR" sz="1500" b="1" dirty="0" err="1"/>
              <a:t>CodeDeploy</a:t>
            </a:r>
            <a:endParaRPr lang="en-US" altLang="ko-KR" sz="1500" b="1" spc="-1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893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42" y="1431848"/>
            <a:ext cx="2424958" cy="29722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1431848"/>
            <a:ext cx="4642438" cy="10532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664627"/>
            <a:ext cx="4642438" cy="173943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11435" y="1428750"/>
            <a:ext cx="2412766" cy="297530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657599" y="1428750"/>
            <a:ext cx="4642439" cy="105638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657599" y="2643695"/>
            <a:ext cx="4642439" cy="176036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33800" y="3641647"/>
            <a:ext cx="990600" cy="76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733800" y="3908348"/>
            <a:ext cx="9906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3733800" y="4175048"/>
            <a:ext cx="9906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0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32" y="1623079"/>
            <a:ext cx="2905646" cy="914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539" y="2647950"/>
            <a:ext cx="2894839" cy="1143000"/>
          </a:xfrm>
          <a:prstGeom prst="rect">
            <a:avLst/>
          </a:prstGeom>
        </p:spPr>
      </p:pic>
      <p:sp>
        <p:nvSpPr>
          <p:cNvPr id="32" name="직사각형 6"/>
          <p:cNvSpPr/>
          <p:nvPr/>
        </p:nvSpPr>
        <p:spPr>
          <a:xfrm>
            <a:off x="974978" y="1718131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 err="1">
                <a:solidFill>
                  <a:srgbClr val="0070C0"/>
                </a:solidFill>
                <a:latin typeface="+mn-ea"/>
              </a:rPr>
              <a:t>CodeDeploy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배포 성공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400" y="1623079"/>
            <a:ext cx="5002390" cy="2167870"/>
          </a:xfrm>
          <a:prstGeom prst="rect">
            <a:avLst/>
          </a:prstGeom>
        </p:spPr>
      </p:pic>
      <p:sp>
        <p:nvSpPr>
          <p:cNvPr id="36" name="직사각형 6"/>
          <p:cNvSpPr/>
          <p:nvPr/>
        </p:nvSpPr>
        <p:spPr>
          <a:xfrm>
            <a:off x="4626362" y="1879390"/>
            <a:ext cx="260642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대상그룹 대상 확인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213335" y="2942195"/>
            <a:ext cx="453666" cy="81052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420229" y="2315388"/>
            <a:ext cx="332371" cy="22209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22732" y="1623080"/>
            <a:ext cx="2905645" cy="9144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33539" y="2647948"/>
            <a:ext cx="2905645" cy="114300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584447" y="1623079"/>
            <a:ext cx="4999343" cy="216786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67309" y="3056366"/>
            <a:ext cx="9906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69143" y="3347457"/>
            <a:ext cx="9906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67309" y="3638548"/>
            <a:ext cx="9906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886200" y="3094466"/>
            <a:ext cx="9906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886200" y="3372901"/>
            <a:ext cx="9906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886200" y="3651336"/>
            <a:ext cx="9906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077200" y="3043666"/>
            <a:ext cx="453666" cy="7217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9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2266950"/>
            <a:ext cx="3216572" cy="1577909"/>
          </a:xfrm>
          <a:prstGeom prst="rect">
            <a:avLst/>
          </a:prstGeom>
        </p:spPr>
      </p:pic>
      <p:sp>
        <p:nvSpPr>
          <p:cNvPr id="64" name="직사각형 6"/>
          <p:cNvSpPr/>
          <p:nvPr/>
        </p:nvSpPr>
        <p:spPr>
          <a:xfrm>
            <a:off x="4774891" y="3876993"/>
            <a:ext cx="1588542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 err="1">
                <a:solidFill>
                  <a:srgbClr val="0070C0"/>
                </a:solidFill>
                <a:latin typeface="+mn-ea"/>
              </a:rPr>
              <a:t>Config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파일 내용 추가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103908"/>
            <a:ext cx="1348857" cy="115072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3257" y="2088197"/>
            <a:ext cx="1120237" cy="115391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352" y="2103909"/>
            <a:ext cx="3219620" cy="177880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924662" y="2099113"/>
            <a:ext cx="2458832" cy="115551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969462" y="2103909"/>
            <a:ext cx="3219620" cy="17409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0" y="1104917"/>
            <a:ext cx="1289533" cy="966858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2289461" y="3018408"/>
            <a:ext cx="767684" cy="1933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2289461" y="2723888"/>
            <a:ext cx="767684" cy="1933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2291299" y="2428480"/>
            <a:ext cx="767684" cy="1933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ED20F4D-DFF1-37B1-CA87-A21F744CF915}"/>
              </a:ext>
            </a:extLst>
          </p:cNvPr>
          <p:cNvCxnSpPr>
            <a:cxnSpLocks/>
          </p:cNvCxnSpPr>
          <p:nvPr/>
        </p:nvCxnSpPr>
        <p:spPr>
          <a:xfrm flipV="1">
            <a:off x="3523527" y="2727219"/>
            <a:ext cx="295792" cy="2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7AF993-A326-9BD0-A589-0E05FAB17833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  <a:ea typeface="+mn-ea"/>
              </a:rPr>
              <a:t>4) </a:t>
            </a:r>
            <a:r>
              <a:rPr lang="ko-KR" altLang="en-US" sz="1500" b="1" dirty="0"/>
              <a:t>빌드 결과 확인 </a:t>
            </a:r>
            <a:r>
              <a:rPr lang="en-US" altLang="ko-KR" sz="1500" b="1" dirty="0"/>
              <a:t>– Target EC2</a:t>
            </a:r>
            <a:endParaRPr lang="en-US" altLang="ko-KR" sz="1500" b="1" spc="-1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368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05" y="1725887"/>
            <a:ext cx="7413998" cy="6837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57" y="2724150"/>
            <a:ext cx="7412474" cy="7029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329" y="3741547"/>
            <a:ext cx="7407902" cy="708721"/>
          </a:xfrm>
          <a:prstGeom prst="rect">
            <a:avLst/>
          </a:prstGeom>
        </p:spPr>
      </p:pic>
      <p:sp>
        <p:nvSpPr>
          <p:cNvPr id="30" name="직사각형 6"/>
          <p:cNvSpPr/>
          <p:nvPr/>
        </p:nvSpPr>
        <p:spPr>
          <a:xfrm>
            <a:off x="2743200" y="1390415"/>
            <a:ext cx="3429000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각 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Target Instance SSH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접속 후 컨테이너 동작확인</a:t>
            </a:r>
          </a:p>
        </p:txBody>
      </p:sp>
      <p:pic>
        <p:nvPicPr>
          <p:cNvPr id="31" name="Picture 4" descr="컨테이너 - 무료 수송개 아이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57" y="1978018"/>
            <a:ext cx="1060786" cy="4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roject03-lb-1717716430.ap-northeast-2.elb.amazonaws.com/resources/images/spring-pivotal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57" y="1919180"/>
            <a:ext cx="1138643" cy="1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컨테이너 - 무료 수송개 아이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57" y="2988801"/>
            <a:ext cx="1060786" cy="4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project03-lb-1717716430.ap-northeast-2.elb.amazonaws.com/resources/images/spring-pivotal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57" y="2929963"/>
            <a:ext cx="1138643" cy="1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컨테이너 - 무료 수송개 아이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57" y="4019550"/>
            <a:ext cx="1060786" cy="4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://project03-lb-1717716430.ap-northeast-2.elb.amazonaws.com/resources/images/spring-pivotal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57" y="3960712"/>
            <a:ext cx="1138643" cy="1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6230112" y="2051367"/>
            <a:ext cx="1143000" cy="2426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216664" y="3054702"/>
            <a:ext cx="1085088" cy="2426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230112" y="4091265"/>
            <a:ext cx="1143000" cy="2426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34521" y="1709224"/>
            <a:ext cx="7395710" cy="70045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817756" y="2715788"/>
            <a:ext cx="7412475" cy="71128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17756" y="3752933"/>
            <a:ext cx="7412475" cy="69733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46702-D14E-9D7F-E4B1-D3D6E8975AE6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  <a:ea typeface="+mn-ea"/>
              </a:rPr>
              <a:t>4) </a:t>
            </a:r>
            <a:r>
              <a:rPr lang="ko-KR" altLang="en-US" sz="1500" b="1" dirty="0"/>
              <a:t>빌드 결과 확인 </a:t>
            </a:r>
            <a:r>
              <a:rPr lang="en-US" altLang="ko-KR" sz="1500" b="1" dirty="0"/>
              <a:t>– Target EC2</a:t>
            </a:r>
            <a:endParaRPr lang="en-US" altLang="ko-KR" sz="1500" b="1" spc="-1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981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67" y="1793726"/>
            <a:ext cx="2591162" cy="24101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2066" y="1193993"/>
            <a:ext cx="4227734" cy="3200392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1221631" y="2062774"/>
            <a:ext cx="1594858" cy="23435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5334000" y="1437940"/>
            <a:ext cx="1295400" cy="19097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꺾인 연결선 65"/>
          <p:cNvCxnSpPr>
            <a:stCxn id="57" idx="3"/>
            <a:endCxn id="64" idx="1"/>
          </p:cNvCxnSpPr>
          <p:nvPr/>
        </p:nvCxnSpPr>
        <p:spPr>
          <a:xfrm flipV="1">
            <a:off x="2816489" y="1533426"/>
            <a:ext cx="2517511" cy="646527"/>
          </a:xfrm>
          <a:prstGeom prst="bentConnector3">
            <a:avLst>
              <a:gd name="adj1" fmla="val 50000"/>
            </a:avLst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6"/>
          <p:cNvSpPr/>
          <p:nvPr/>
        </p:nvSpPr>
        <p:spPr>
          <a:xfrm>
            <a:off x="1510795" y="2587271"/>
            <a:ext cx="2028734" cy="289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도메인 주소로 접속 후</a:t>
            </a:r>
            <a:endParaRPr lang="en-US" altLang="ko-KR" sz="900" b="1" dirty="0">
              <a:solidFill>
                <a:srgbClr val="0070C0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Spring </a:t>
            </a:r>
            <a:r>
              <a:rPr lang="en-US" altLang="ko-KR" sz="900" b="1" dirty="0" err="1">
                <a:solidFill>
                  <a:srgbClr val="0070C0"/>
                </a:solidFill>
                <a:latin typeface="+mn-ea"/>
              </a:rPr>
              <a:t>Petclinic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애플리케이션 동작 확인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383572" y="1193993"/>
            <a:ext cx="4226659" cy="320039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20246" y="1779630"/>
            <a:ext cx="2619283" cy="24242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E1AC5-50B2-7220-BDF5-5833140EE661}"/>
              </a:ext>
            </a:extLst>
          </p:cNvPr>
          <p:cNvSpPr txBox="1"/>
          <p:nvPr/>
        </p:nvSpPr>
        <p:spPr>
          <a:xfrm>
            <a:off x="426720" y="1105585"/>
            <a:ext cx="5364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  <a:ea typeface="+mn-ea"/>
              </a:rPr>
              <a:t>4) </a:t>
            </a:r>
            <a:r>
              <a:rPr lang="ko-KR" altLang="en-US" sz="1500" b="1" dirty="0"/>
              <a:t>빌드 결과 확인 </a:t>
            </a:r>
            <a:r>
              <a:rPr lang="en-US" altLang="ko-KR" sz="1500" b="1" dirty="0"/>
              <a:t>– Target EC2</a:t>
            </a:r>
            <a:endParaRPr lang="en-US" altLang="ko-KR" sz="1500" b="1" spc="-10" dirty="0"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55860" y="3283728"/>
            <a:ext cx="818677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6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object 24"/>
          <p:cNvGrpSpPr/>
          <p:nvPr/>
        </p:nvGrpSpPr>
        <p:grpSpPr>
          <a:xfrm>
            <a:off x="2486659" y="1513136"/>
            <a:ext cx="1468755" cy="595630"/>
            <a:chOff x="1499616" y="3646937"/>
            <a:chExt cx="1468755" cy="595630"/>
          </a:xfrm>
        </p:grpSpPr>
        <p:pic>
          <p:nvPicPr>
            <p:cNvPr id="183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7716" y="3724656"/>
              <a:ext cx="1430273" cy="471677"/>
            </a:xfrm>
            <a:prstGeom prst="rect">
              <a:avLst/>
            </a:prstGeom>
          </p:spPr>
        </p:pic>
        <p:pic>
          <p:nvPicPr>
            <p:cNvPr id="184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9616" y="3707130"/>
              <a:ext cx="938783" cy="534923"/>
            </a:xfrm>
            <a:prstGeom prst="rect">
              <a:avLst/>
            </a:prstGeom>
          </p:spPr>
        </p:pic>
        <p:sp>
          <p:nvSpPr>
            <p:cNvPr id="185" name="object 27"/>
            <p:cNvSpPr/>
            <p:nvPr/>
          </p:nvSpPr>
          <p:spPr>
            <a:xfrm>
              <a:off x="1517904" y="3661415"/>
              <a:ext cx="1400175" cy="441325"/>
            </a:xfrm>
            <a:custGeom>
              <a:avLst/>
              <a:gdLst/>
              <a:ahLst/>
              <a:cxnLst/>
              <a:rect l="l" t="t" r="r" b="b"/>
              <a:pathLst>
                <a:path w="1400175" h="441325">
                  <a:moveTo>
                    <a:pt x="1370063" y="0"/>
                  </a:moveTo>
                  <a:lnTo>
                    <a:pt x="29730" y="0"/>
                  </a:lnTo>
                  <a:lnTo>
                    <a:pt x="18157" y="2336"/>
                  </a:lnTo>
                  <a:lnTo>
                    <a:pt x="8707" y="8707"/>
                  </a:lnTo>
                  <a:lnTo>
                    <a:pt x="2336" y="18157"/>
                  </a:lnTo>
                  <a:lnTo>
                    <a:pt x="0" y="29730"/>
                  </a:lnTo>
                  <a:lnTo>
                    <a:pt x="0" y="411454"/>
                  </a:lnTo>
                  <a:lnTo>
                    <a:pt x="2336" y="423029"/>
                  </a:lnTo>
                  <a:lnTo>
                    <a:pt x="8707" y="432484"/>
                  </a:lnTo>
                  <a:lnTo>
                    <a:pt x="18157" y="438859"/>
                  </a:lnTo>
                  <a:lnTo>
                    <a:pt x="29730" y="441197"/>
                  </a:lnTo>
                  <a:lnTo>
                    <a:pt x="1370063" y="441197"/>
                  </a:lnTo>
                  <a:lnTo>
                    <a:pt x="1381636" y="438859"/>
                  </a:lnTo>
                  <a:lnTo>
                    <a:pt x="1391086" y="432484"/>
                  </a:lnTo>
                  <a:lnTo>
                    <a:pt x="1397457" y="423029"/>
                  </a:lnTo>
                  <a:lnTo>
                    <a:pt x="1399794" y="411454"/>
                  </a:lnTo>
                  <a:lnTo>
                    <a:pt x="1399794" y="29730"/>
                  </a:lnTo>
                  <a:lnTo>
                    <a:pt x="1397457" y="18157"/>
                  </a:lnTo>
                  <a:lnTo>
                    <a:pt x="1391086" y="8707"/>
                  </a:lnTo>
                  <a:lnTo>
                    <a:pt x="1381636" y="2336"/>
                  </a:lnTo>
                  <a:lnTo>
                    <a:pt x="1370063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6" name="object 28"/>
            <p:cNvSpPr/>
            <p:nvPr/>
          </p:nvSpPr>
          <p:spPr>
            <a:xfrm>
              <a:off x="1517904" y="3661415"/>
              <a:ext cx="1400175" cy="441325"/>
            </a:xfrm>
            <a:custGeom>
              <a:avLst/>
              <a:gdLst/>
              <a:ahLst/>
              <a:cxnLst/>
              <a:rect l="l" t="t" r="r" b="b"/>
              <a:pathLst>
                <a:path w="1400175" h="441325">
                  <a:moveTo>
                    <a:pt x="0" y="29730"/>
                  </a:moveTo>
                  <a:lnTo>
                    <a:pt x="2336" y="18157"/>
                  </a:lnTo>
                  <a:lnTo>
                    <a:pt x="8707" y="8707"/>
                  </a:lnTo>
                  <a:lnTo>
                    <a:pt x="18157" y="2336"/>
                  </a:lnTo>
                  <a:lnTo>
                    <a:pt x="29730" y="0"/>
                  </a:lnTo>
                  <a:lnTo>
                    <a:pt x="1370063" y="0"/>
                  </a:lnTo>
                  <a:lnTo>
                    <a:pt x="1381636" y="2336"/>
                  </a:lnTo>
                  <a:lnTo>
                    <a:pt x="1391086" y="8707"/>
                  </a:lnTo>
                  <a:lnTo>
                    <a:pt x="1397457" y="18157"/>
                  </a:lnTo>
                  <a:lnTo>
                    <a:pt x="1399794" y="29730"/>
                  </a:lnTo>
                  <a:lnTo>
                    <a:pt x="1399794" y="411454"/>
                  </a:lnTo>
                  <a:lnTo>
                    <a:pt x="1397457" y="423029"/>
                  </a:lnTo>
                  <a:lnTo>
                    <a:pt x="1391086" y="432484"/>
                  </a:lnTo>
                  <a:lnTo>
                    <a:pt x="1381636" y="438859"/>
                  </a:lnTo>
                  <a:lnTo>
                    <a:pt x="1370063" y="441197"/>
                  </a:lnTo>
                  <a:lnTo>
                    <a:pt x="29730" y="441197"/>
                  </a:lnTo>
                  <a:lnTo>
                    <a:pt x="18157" y="438859"/>
                  </a:lnTo>
                  <a:lnTo>
                    <a:pt x="8707" y="432484"/>
                  </a:lnTo>
                  <a:lnTo>
                    <a:pt x="2336" y="423029"/>
                  </a:lnTo>
                  <a:lnTo>
                    <a:pt x="0" y="411454"/>
                  </a:lnTo>
                  <a:lnTo>
                    <a:pt x="0" y="29730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7" name="object 43"/>
          <p:cNvGrpSpPr/>
          <p:nvPr/>
        </p:nvGrpSpPr>
        <p:grpSpPr>
          <a:xfrm>
            <a:off x="1707133" y="1432360"/>
            <a:ext cx="707135" cy="630171"/>
            <a:chOff x="720090" y="3566161"/>
            <a:chExt cx="707135" cy="630171"/>
          </a:xfrm>
        </p:grpSpPr>
        <p:sp>
          <p:nvSpPr>
            <p:cNvPr id="188" name="object 44"/>
            <p:cNvSpPr/>
            <p:nvPr/>
          </p:nvSpPr>
          <p:spPr>
            <a:xfrm>
              <a:off x="720090" y="3566161"/>
              <a:ext cx="427990" cy="536575"/>
            </a:xfrm>
            <a:custGeom>
              <a:avLst/>
              <a:gdLst/>
              <a:ahLst/>
              <a:cxnLst/>
              <a:rect l="l" t="t" r="r" b="b"/>
              <a:pathLst>
                <a:path w="427990" h="536575">
                  <a:moveTo>
                    <a:pt x="400646" y="0"/>
                  </a:moveTo>
                  <a:lnTo>
                    <a:pt x="26835" y="0"/>
                  </a:lnTo>
                  <a:lnTo>
                    <a:pt x="16389" y="2108"/>
                  </a:lnTo>
                  <a:lnTo>
                    <a:pt x="7859" y="7859"/>
                  </a:lnTo>
                  <a:lnTo>
                    <a:pt x="2108" y="16389"/>
                  </a:lnTo>
                  <a:lnTo>
                    <a:pt x="0" y="26835"/>
                  </a:lnTo>
                  <a:lnTo>
                    <a:pt x="0" y="509612"/>
                  </a:lnTo>
                  <a:lnTo>
                    <a:pt x="2108" y="520058"/>
                  </a:lnTo>
                  <a:lnTo>
                    <a:pt x="7859" y="528588"/>
                  </a:lnTo>
                  <a:lnTo>
                    <a:pt x="16389" y="534339"/>
                  </a:lnTo>
                  <a:lnTo>
                    <a:pt x="26835" y="536448"/>
                  </a:lnTo>
                  <a:lnTo>
                    <a:pt x="400646" y="536448"/>
                  </a:lnTo>
                  <a:lnTo>
                    <a:pt x="411092" y="534339"/>
                  </a:lnTo>
                  <a:lnTo>
                    <a:pt x="419622" y="528588"/>
                  </a:lnTo>
                  <a:lnTo>
                    <a:pt x="425373" y="520058"/>
                  </a:lnTo>
                  <a:lnTo>
                    <a:pt x="427481" y="509612"/>
                  </a:lnTo>
                  <a:lnTo>
                    <a:pt x="427481" y="26835"/>
                  </a:lnTo>
                  <a:lnTo>
                    <a:pt x="425373" y="16389"/>
                  </a:lnTo>
                  <a:lnTo>
                    <a:pt x="419622" y="7859"/>
                  </a:lnTo>
                  <a:lnTo>
                    <a:pt x="411092" y="2108"/>
                  </a:lnTo>
                  <a:lnTo>
                    <a:pt x="400646" y="0"/>
                  </a:lnTo>
                  <a:close/>
                </a:path>
              </a:pathLst>
            </a:custGeom>
            <a:solidFill>
              <a:srgbClr val="F4E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45"/>
            <p:cNvSpPr/>
            <p:nvPr/>
          </p:nvSpPr>
          <p:spPr>
            <a:xfrm>
              <a:off x="720090" y="3566161"/>
              <a:ext cx="427990" cy="536575"/>
            </a:xfrm>
            <a:custGeom>
              <a:avLst/>
              <a:gdLst/>
              <a:ahLst/>
              <a:cxnLst/>
              <a:rect l="l" t="t" r="r" b="b"/>
              <a:pathLst>
                <a:path w="427990" h="536575">
                  <a:moveTo>
                    <a:pt x="0" y="26835"/>
                  </a:moveTo>
                  <a:lnTo>
                    <a:pt x="2108" y="16389"/>
                  </a:lnTo>
                  <a:lnTo>
                    <a:pt x="7859" y="7859"/>
                  </a:lnTo>
                  <a:lnTo>
                    <a:pt x="16389" y="2108"/>
                  </a:lnTo>
                  <a:lnTo>
                    <a:pt x="26835" y="0"/>
                  </a:lnTo>
                  <a:lnTo>
                    <a:pt x="400646" y="0"/>
                  </a:lnTo>
                  <a:lnTo>
                    <a:pt x="411092" y="2108"/>
                  </a:lnTo>
                  <a:lnTo>
                    <a:pt x="419622" y="7859"/>
                  </a:lnTo>
                  <a:lnTo>
                    <a:pt x="425373" y="16389"/>
                  </a:lnTo>
                  <a:lnTo>
                    <a:pt x="427481" y="26835"/>
                  </a:lnTo>
                  <a:lnTo>
                    <a:pt x="427481" y="509612"/>
                  </a:lnTo>
                  <a:lnTo>
                    <a:pt x="425373" y="520058"/>
                  </a:lnTo>
                  <a:lnTo>
                    <a:pt x="419622" y="528588"/>
                  </a:lnTo>
                  <a:lnTo>
                    <a:pt x="411092" y="534339"/>
                  </a:lnTo>
                  <a:lnTo>
                    <a:pt x="400646" y="536448"/>
                  </a:lnTo>
                  <a:lnTo>
                    <a:pt x="26835" y="536448"/>
                  </a:lnTo>
                  <a:lnTo>
                    <a:pt x="16389" y="534339"/>
                  </a:lnTo>
                  <a:lnTo>
                    <a:pt x="7859" y="528588"/>
                  </a:lnTo>
                  <a:lnTo>
                    <a:pt x="2108" y="520058"/>
                  </a:lnTo>
                  <a:lnTo>
                    <a:pt x="0" y="509612"/>
                  </a:lnTo>
                  <a:lnTo>
                    <a:pt x="0" y="26835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188" y="3724655"/>
              <a:ext cx="685037" cy="471677"/>
            </a:xfrm>
            <a:prstGeom prst="rect">
              <a:avLst/>
            </a:prstGeom>
          </p:spPr>
        </p:pic>
        <p:sp>
          <p:nvSpPr>
            <p:cNvPr id="191" name="object 47"/>
            <p:cNvSpPr/>
            <p:nvPr/>
          </p:nvSpPr>
          <p:spPr>
            <a:xfrm>
              <a:off x="722376" y="3661415"/>
              <a:ext cx="654685" cy="441325"/>
            </a:xfrm>
            <a:custGeom>
              <a:avLst/>
              <a:gdLst/>
              <a:ahLst/>
              <a:cxnLst/>
              <a:rect l="l" t="t" r="r" b="b"/>
              <a:pathLst>
                <a:path w="654685" h="441325">
                  <a:moveTo>
                    <a:pt x="624827" y="0"/>
                  </a:moveTo>
                  <a:lnTo>
                    <a:pt x="29730" y="0"/>
                  </a:lnTo>
                  <a:lnTo>
                    <a:pt x="18157" y="2336"/>
                  </a:lnTo>
                  <a:lnTo>
                    <a:pt x="8707" y="8707"/>
                  </a:lnTo>
                  <a:lnTo>
                    <a:pt x="2336" y="18157"/>
                  </a:lnTo>
                  <a:lnTo>
                    <a:pt x="0" y="29730"/>
                  </a:lnTo>
                  <a:lnTo>
                    <a:pt x="0" y="411454"/>
                  </a:lnTo>
                  <a:lnTo>
                    <a:pt x="2336" y="423029"/>
                  </a:lnTo>
                  <a:lnTo>
                    <a:pt x="8707" y="432484"/>
                  </a:lnTo>
                  <a:lnTo>
                    <a:pt x="18157" y="438859"/>
                  </a:lnTo>
                  <a:lnTo>
                    <a:pt x="29730" y="441197"/>
                  </a:lnTo>
                  <a:lnTo>
                    <a:pt x="624827" y="441197"/>
                  </a:lnTo>
                  <a:lnTo>
                    <a:pt x="636400" y="438859"/>
                  </a:lnTo>
                  <a:lnTo>
                    <a:pt x="645850" y="432484"/>
                  </a:lnTo>
                  <a:lnTo>
                    <a:pt x="652221" y="423029"/>
                  </a:lnTo>
                  <a:lnTo>
                    <a:pt x="654558" y="411454"/>
                  </a:lnTo>
                  <a:lnTo>
                    <a:pt x="654558" y="29730"/>
                  </a:lnTo>
                  <a:lnTo>
                    <a:pt x="652221" y="18157"/>
                  </a:lnTo>
                  <a:lnTo>
                    <a:pt x="645850" y="8707"/>
                  </a:lnTo>
                  <a:lnTo>
                    <a:pt x="636400" y="2336"/>
                  </a:lnTo>
                  <a:lnTo>
                    <a:pt x="624827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2" name="object 48"/>
            <p:cNvSpPr/>
            <p:nvPr/>
          </p:nvSpPr>
          <p:spPr>
            <a:xfrm>
              <a:off x="722376" y="3661415"/>
              <a:ext cx="654685" cy="441325"/>
            </a:xfrm>
            <a:custGeom>
              <a:avLst/>
              <a:gdLst/>
              <a:ahLst/>
              <a:cxnLst/>
              <a:rect l="l" t="t" r="r" b="b"/>
              <a:pathLst>
                <a:path w="654685" h="441325">
                  <a:moveTo>
                    <a:pt x="0" y="29730"/>
                  </a:moveTo>
                  <a:lnTo>
                    <a:pt x="2336" y="18157"/>
                  </a:lnTo>
                  <a:lnTo>
                    <a:pt x="8707" y="8707"/>
                  </a:lnTo>
                  <a:lnTo>
                    <a:pt x="18157" y="2336"/>
                  </a:lnTo>
                  <a:lnTo>
                    <a:pt x="29730" y="0"/>
                  </a:lnTo>
                  <a:lnTo>
                    <a:pt x="624827" y="0"/>
                  </a:lnTo>
                  <a:lnTo>
                    <a:pt x="636400" y="2336"/>
                  </a:lnTo>
                  <a:lnTo>
                    <a:pt x="645850" y="8707"/>
                  </a:lnTo>
                  <a:lnTo>
                    <a:pt x="652221" y="18157"/>
                  </a:lnTo>
                  <a:lnTo>
                    <a:pt x="654558" y="29730"/>
                  </a:lnTo>
                  <a:lnTo>
                    <a:pt x="654558" y="411454"/>
                  </a:lnTo>
                  <a:lnTo>
                    <a:pt x="652221" y="423029"/>
                  </a:lnTo>
                  <a:lnTo>
                    <a:pt x="645850" y="432484"/>
                  </a:lnTo>
                  <a:lnTo>
                    <a:pt x="636400" y="438859"/>
                  </a:lnTo>
                  <a:lnTo>
                    <a:pt x="624827" y="441197"/>
                  </a:lnTo>
                  <a:lnTo>
                    <a:pt x="29730" y="441197"/>
                  </a:lnTo>
                  <a:lnTo>
                    <a:pt x="18157" y="438859"/>
                  </a:lnTo>
                  <a:lnTo>
                    <a:pt x="8707" y="432484"/>
                  </a:lnTo>
                  <a:lnTo>
                    <a:pt x="2336" y="423029"/>
                  </a:lnTo>
                  <a:lnTo>
                    <a:pt x="0" y="411454"/>
                  </a:lnTo>
                  <a:lnTo>
                    <a:pt x="0" y="29730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49"/>
            <p:cNvSpPr/>
            <p:nvPr/>
          </p:nvSpPr>
          <p:spPr>
            <a:xfrm>
              <a:off x="918972" y="373456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162306" y="219786"/>
                  </a:moveTo>
                  <a:lnTo>
                    <a:pt x="158610" y="217627"/>
                  </a:lnTo>
                  <a:lnTo>
                    <a:pt x="156756" y="215811"/>
                  </a:lnTo>
                  <a:lnTo>
                    <a:pt x="154559" y="214909"/>
                  </a:lnTo>
                  <a:lnTo>
                    <a:pt x="150329" y="214909"/>
                  </a:lnTo>
                  <a:lnTo>
                    <a:pt x="148297" y="215811"/>
                  </a:lnTo>
                  <a:lnTo>
                    <a:pt x="146812" y="217627"/>
                  </a:lnTo>
                  <a:lnTo>
                    <a:pt x="142392" y="221970"/>
                  </a:lnTo>
                  <a:lnTo>
                    <a:pt x="135026" y="224878"/>
                  </a:lnTo>
                  <a:lnTo>
                    <a:pt x="121018" y="224878"/>
                  </a:lnTo>
                  <a:lnTo>
                    <a:pt x="114388" y="221970"/>
                  </a:lnTo>
                  <a:lnTo>
                    <a:pt x="108127" y="215811"/>
                  </a:lnTo>
                  <a:lnTo>
                    <a:pt x="105905" y="214909"/>
                  </a:lnTo>
                  <a:lnTo>
                    <a:pt x="103797" y="214909"/>
                  </a:lnTo>
                  <a:lnTo>
                    <a:pt x="101663" y="214909"/>
                  </a:lnTo>
                  <a:lnTo>
                    <a:pt x="99656" y="215811"/>
                  </a:lnTo>
                  <a:lnTo>
                    <a:pt x="98183" y="217627"/>
                  </a:lnTo>
                  <a:lnTo>
                    <a:pt x="94488" y="221234"/>
                  </a:lnTo>
                  <a:lnTo>
                    <a:pt x="94488" y="226326"/>
                  </a:lnTo>
                  <a:lnTo>
                    <a:pt x="104762" y="234518"/>
                  </a:lnTo>
                  <a:lnTo>
                    <a:pt x="112179" y="238391"/>
                  </a:lnTo>
                  <a:lnTo>
                    <a:pt x="120142" y="240753"/>
                  </a:lnTo>
                  <a:lnTo>
                    <a:pt x="128384" y="241554"/>
                  </a:lnTo>
                  <a:lnTo>
                    <a:pt x="136728" y="240753"/>
                  </a:lnTo>
                  <a:lnTo>
                    <a:pt x="144881" y="238391"/>
                  </a:lnTo>
                  <a:lnTo>
                    <a:pt x="152336" y="234518"/>
                  </a:lnTo>
                  <a:lnTo>
                    <a:pt x="158610" y="229222"/>
                  </a:lnTo>
                  <a:lnTo>
                    <a:pt x="162306" y="225590"/>
                  </a:lnTo>
                  <a:lnTo>
                    <a:pt x="162306" y="219786"/>
                  </a:lnTo>
                  <a:close/>
                </a:path>
                <a:path w="259080" h="295275">
                  <a:moveTo>
                    <a:pt x="259080" y="156197"/>
                  </a:moveTo>
                  <a:lnTo>
                    <a:pt x="255841" y="142722"/>
                  </a:lnTo>
                  <a:lnTo>
                    <a:pt x="253009" y="138684"/>
                  </a:lnTo>
                  <a:lnTo>
                    <a:pt x="248031" y="131572"/>
                  </a:lnTo>
                  <a:lnTo>
                    <a:pt x="245592" y="129921"/>
                  </a:lnTo>
                  <a:lnTo>
                    <a:pt x="240817" y="126707"/>
                  </a:lnTo>
                  <a:lnTo>
                    <a:pt x="240817" y="145973"/>
                  </a:lnTo>
                  <a:lnTo>
                    <a:pt x="240817" y="166433"/>
                  </a:lnTo>
                  <a:lnTo>
                    <a:pt x="232803" y="173736"/>
                  </a:lnTo>
                  <a:lnTo>
                    <a:pt x="223316" y="173736"/>
                  </a:lnTo>
                  <a:lnTo>
                    <a:pt x="223316" y="139420"/>
                  </a:lnTo>
                  <a:lnTo>
                    <a:pt x="223316" y="138684"/>
                  </a:lnTo>
                  <a:lnTo>
                    <a:pt x="232803" y="138684"/>
                  </a:lnTo>
                  <a:lnTo>
                    <a:pt x="240817" y="145973"/>
                  </a:lnTo>
                  <a:lnTo>
                    <a:pt x="240817" y="126707"/>
                  </a:lnTo>
                  <a:lnTo>
                    <a:pt x="236791" y="123977"/>
                  </a:lnTo>
                  <a:lnTo>
                    <a:pt x="223316" y="121170"/>
                  </a:lnTo>
                  <a:lnTo>
                    <a:pt x="223278" y="95465"/>
                  </a:lnTo>
                  <a:lnTo>
                    <a:pt x="221983" y="89052"/>
                  </a:lnTo>
                  <a:lnTo>
                    <a:pt x="221538" y="86880"/>
                  </a:lnTo>
                  <a:lnTo>
                    <a:pt x="215773" y="58521"/>
                  </a:lnTo>
                  <a:lnTo>
                    <a:pt x="205803" y="43713"/>
                  </a:lnTo>
                  <a:lnTo>
                    <a:pt x="205803" y="86880"/>
                  </a:lnTo>
                  <a:lnTo>
                    <a:pt x="205803" y="104394"/>
                  </a:lnTo>
                  <a:lnTo>
                    <a:pt x="205803" y="129921"/>
                  </a:lnTo>
                  <a:lnTo>
                    <a:pt x="205803" y="164973"/>
                  </a:lnTo>
                  <a:lnTo>
                    <a:pt x="205054" y="168592"/>
                  </a:lnTo>
                  <a:lnTo>
                    <a:pt x="205054" y="199263"/>
                  </a:lnTo>
                  <a:lnTo>
                    <a:pt x="200190" y="227774"/>
                  </a:lnTo>
                  <a:lnTo>
                    <a:pt x="185813" y="251637"/>
                  </a:lnTo>
                  <a:lnTo>
                    <a:pt x="163918" y="268655"/>
                  </a:lnTo>
                  <a:lnTo>
                    <a:pt x="136474" y="276644"/>
                  </a:lnTo>
                  <a:lnTo>
                    <a:pt x="136474" y="263499"/>
                  </a:lnTo>
                  <a:lnTo>
                    <a:pt x="132816" y="259842"/>
                  </a:lnTo>
                  <a:lnTo>
                    <a:pt x="124053" y="259842"/>
                  </a:lnTo>
                  <a:lnTo>
                    <a:pt x="120421" y="263499"/>
                  </a:lnTo>
                  <a:lnTo>
                    <a:pt x="120421" y="276644"/>
                  </a:lnTo>
                  <a:lnTo>
                    <a:pt x="92964" y="268351"/>
                  </a:lnTo>
                  <a:lnTo>
                    <a:pt x="70980" y="251371"/>
                  </a:lnTo>
                  <a:lnTo>
                    <a:pt x="56388" y="227672"/>
                  </a:lnTo>
                  <a:lnTo>
                    <a:pt x="51092" y="199263"/>
                  </a:lnTo>
                  <a:lnTo>
                    <a:pt x="56832" y="202679"/>
                  </a:lnTo>
                  <a:lnTo>
                    <a:pt x="63042" y="205206"/>
                  </a:lnTo>
                  <a:lnTo>
                    <a:pt x="69672" y="206768"/>
                  </a:lnTo>
                  <a:lnTo>
                    <a:pt x="76644" y="207302"/>
                  </a:lnTo>
                  <a:lnTo>
                    <a:pt x="91554" y="204711"/>
                  </a:lnTo>
                  <a:lnTo>
                    <a:pt x="100952" y="199263"/>
                  </a:lnTo>
                  <a:lnTo>
                    <a:pt x="104089" y="197459"/>
                  </a:lnTo>
                  <a:lnTo>
                    <a:pt x="110578" y="189788"/>
                  </a:lnTo>
                  <a:lnTo>
                    <a:pt x="113474" y="186372"/>
                  </a:lnTo>
                  <a:lnTo>
                    <a:pt x="118960" y="172275"/>
                  </a:lnTo>
                  <a:lnTo>
                    <a:pt x="137934" y="172275"/>
                  </a:lnTo>
                  <a:lnTo>
                    <a:pt x="143192" y="186372"/>
                  </a:lnTo>
                  <a:lnTo>
                    <a:pt x="152704" y="197459"/>
                  </a:lnTo>
                  <a:lnTo>
                    <a:pt x="165227" y="204711"/>
                  </a:lnTo>
                  <a:lnTo>
                    <a:pt x="179527" y="207302"/>
                  </a:lnTo>
                  <a:lnTo>
                    <a:pt x="186804" y="206667"/>
                  </a:lnTo>
                  <a:lnTo>
                    <a:pt x="193395" y="204927"/>
                  </a:lnTo>
                  <a:lnTo>
                    <a:pt x="199428" y="202374"/>
                  </a:lnTo>
                  <a:lnTo>
                    <a:pt x="205054" y="199263"/>
                  </a:lnTo>
                  <a:lnTo>
                    <a:pt x="205054" y="168592"/>
                  </a:lnTo>
                  <a:lnTo>
                    <a:pt x="203758" y="174815"/>
                  </a:lnTo>
                  <a:lnTo>
                    <a:pt x="198234" y="182943"/>
                  </a:lnTo>
                  <a:lnTo>
                    <a:pt x="190093" y="188468"/>
                  </a:lnTo>
                  <a:lnTo>
                    <a:pt x="180251" y="190500"/>
                  </a:lnTo>
                  <a:lnTo>
                    <a:pt x="170103" y="188468"/>
                  </a:lnTo>
                  <a:lnTo>
                    <a:pt x="162013" y="182943"/>
                  </a:lnTo>
                  <a:lnTo>
                    <a:pt x="156654" y="174815"/>
                  </a:lnTo>
                  <a:lnTo>
                    <a:pt x="156159" y="172275"/>
                  </a:lnTo>
                  <a:lnTo>
                    <a:pt x="154724" y="164973"/>
                  </a:lnTo>
                  <a:lnTo>
                    <a:pt x="156578" y="156197"/>
                  </a:lnTo>
                  <a:lnTo>
                    <a:pt x="156870" y="154813"/>
                  </a:lnTo>
                  <a:lnTo>
                    <a:pt x="162560" y="146723"/>
                  </a:lnTo>
                  <a:lnTo>
                    <a:pt x="170726" y="141363"/>
                  </a:lnTo>
                  <a:lnTo>
                    <a:pt x="180251" y="139420"/>
                  </a:lnTo>
                  <a:lnTo>
                    <a:pt x="190398" y="141566"/>
                  </a:lnTo>
                  <a:lnTo>
                    <a:pt x="198501" y="147269"/>
                  </a:lnTo>
                  <a:lnTo>
                    <a:pt x="203860" y="155435"/>
                  </a:lnTo>
                  <a:lnTo>
                    <a:pt x="205803" y="164973"/>
                  </a:lnTo>
                  <a:lnTo>
                    <a:pt x="205803" y="129921"/>
                  </a:lnTo>
                  <a:lnTo>
                    <a:pt x="200063" y="126098"/>
                  </a:lnTo>
                  <a:lnTo>
                    <a:pt x="193852" y="123355"/>
                  </a:lnTo>
                  <a:lnTo>
                    <a:pt x="187223" y="121716"/>
                  </a:lnTo>
                  <a:lnTo>
                    <a:pt x="180251" y="121170"/>
                  </a:lnTo>
                  <a:lnTo>
                    <a:pt x="165646" y="123774"/>
                  </a:lnTo>
                  <a:lnTo>
                    <a:pt x="153162" y="131025"/>
                  </a:lnTo>
                  <a:lnTo>
                    <a:pt x="143814" y="142113"/>
                  </a:lnTo>
                  <a:lnTo>
                    <a:pt x="138645" y="156197"/>
                  </a:lnTo>
                  <a:lnTo>
                    <a:pt x="119684" y="156197"/>
                  </a:lnTo>
                  <a:lnTo>
                    <a:pt x="102171" y="129527"/>
                  </a:lnTo>
                  <a:lnTo>
                    <a:pt x="102171" y="164236"/>
                  </a:lnTo>
                  <a:lnTo>
                    <a:pt x="100126" y="174396"/>
                  </a:lnTo>
                  <a:lnTo>
                    <a:pt x="94602" y="182486"/>
                  </a:lnTo>
                  <a:lnTo>
                    <a:pt x="86474" y="187858"/>
                  </a:lnTo>
                  <a:lnTo>
                    <a:pt x="76644" y="189788"/>
                  </a:lnTo>
                  <a:lnTo>
                    <a:pt x="66484" y="187756"/>
                  </a:lnTo>
                  <a:lnTo>
                    <a:pt x="58381" y="182219"/>
                  </a:lnTo>
                  <a:lnTo>
                    <a:pt x="53022" y="174078"/>
                  </a:lnTo>
                  <a:lnTo>
                    <a:pt x="52819" y="173037"/>
                  </a:lnTo>
                  <a:lnTo>
                    <a:pt x="51092" y="164236"/>
                  </a:lnTo>
                  <a:lnTo>
                    <a:pt x="53136" y="154089"/>
                  </a:lnTo>
                  <a:lnTo>
                    <a:pt x="58674" y="145973"/>
                  </a:lnTo>
                  <a:lnTo>
                    <a:pt x="66789" y="140627"/>
                  </a:lnTo>
                  <a:lnTo>
                    <a:pt x="76644" y="138684"/>
                  </a:lnTo>
                  <a:lnTo>
                    <a:pt x="86791" y="140728"/>
                  </a:lnTo>
                  <a:lnTo>
                    <a:pt x="94881" y="146265"/>
                  </a:lnTo>
                  <a:lnTo>
                    <a:pt x="100228" y="154393"/>
                  </a:lnTo>
                  <a:lnTo>
                    <a:pt x="102171" y="164236"/>
                  </a:lnTo>
                  <a:lnTo>
                    <a:pt x="102171" y="129527"/>
                  </a:lnTo>
                  <a:lnTo>
                    <a:pt x="92075" y="123774"/>
                  </a:lnTo>
                  <a:lnTo>
                    <a:pt x="77355" y="121170"/>
                  </a:lnTo>
                  <a:lnTo>
                    <a:pt x="70078" y="121831"/>
                  </a:lnTo>
                  <a:lnTo>
                    <a:pt x="63487" y="123647"/>
                  </a:lnTo>
                  <a:lnTo>
                    <a:pt x="57442" y="126415"/>
                  </a:lnTo>
                  <a:lnTo>
                    <a:pt x="51816" y="129921"/>
                  </a:lnTo>
                  <a:lnTo>
                    <a:pt x="52501" y="119126"/>
                  </a:lnTo>
                  <a:lnTo>
                    <a:pt x="54559" y="108673"/>
                  </a:lnTo>
                  <a:lnTo>
                    <a:pt x="57975" y="98628"/>
                  </a:lnTo>
                  <a:lnTo>
                    <a:pt x="62763" y="89052"/>
                  </a:lnTo>
                  <a:lnTo>
                    <a:pt x="73266" y="95465"/>
                  </a:lnTo>
                  <a:lnTo>
                    <a:pt x="84937" y="100291"/>
                  </a:lnTo>
                  <a:lnTo>
                    <a:pt x="97548" y="103339"/>
                  </a:lnTo>
                  <a:lnTo>
                    <a:pt x="110921" y="104394"/>
                  </a:lnTo>
                  <a:lnTo>
                    <a:pt x="205803" y="104394"/>
                  </a:lnTo>
                  <a:lnTo>
                    <a:pt x="205803" y="86880"/>
                  </a:lnTo>
                  <a:lnTo>
                    <a:pt x="110921" y="86880"/>
                  </a:lnTo>
                  <a:lnTo>
                    <a:pt x="82511" y="81381"/>
                  </a:lnTo>
                  <a:lnTo>
                    <a:pt x="58839" y="66446"/>
                  </a:lnTo>
                  <a:lnTo>
                    <a:pt x="41859" y="44386"/>
                  </a:lnTo>
                  <a:lnTo>
                    <a:pt x="33578" y="17538"/>
                  </a:lnTo>
                  <a:lnTo>
                    <a:pt x="128435" y="17538"/>
                  </a:lnTo>
                  <a:lnTo>
                    <a:pt x="156845" y="22834"/>
                  </a:lnTo>
                  <a:lnTo>
                    <a:pt x="180530" y="37426"/>
                  </a:lnTo>
                  <a:lnTo>
                    <a:pt x="197510" y="59410"/>
                  </a:lnTo>
                  <a:lnTo>
                    <a:pt x="205803" y="86880"/>
                  </a:lnTo>
                  <a:lnTo>
                    <a:pt x="205803" y="43713"/>
                  </a:lnTo>
                  <a:lnTo>
                    <a:pt x="195300" y="28105"/>
                  </a:lnTo>
                  <a:lnTo>
                    <a:pt x="179793" y="17538"/>
                  </a:lnTo>
                  <a:lnTo>
                    <a:pt x="165112" y="7556"/>
                  </a:lnTo>
                  <a:lnTo>
                    <a:pt x="128435" y="0"/>
                  </a:lnTo>
                  <a:lnTo>
                    <a:pt x="19710" y="0"/>
                  </a:lnTo>
                  <a:lnTo>
                    <a:pt x="16789" y="3657"/>
                  </a:lnTo>
                  <a:lnTo>
                    <a:pt x="16789" y="8039"/>
                  </a:lnTo>
                  <a:lnTo>
                    <a:pt x="18923" y="28765"/>
                  </a:lnTo>
                  <a:lnTo>
                    <a:pt x="25082" y="47917"/>
                  </a:lnTo>
                  <a:lnTo>
                    <a:pt x="34950" y="64998"/>
                  </a:lnTo>
                  <a:lnTo>
                    <a:pt x="48171" y="79552"/>
                  </a:lnTo>
                  <a:lnTo>
                    <a:pt x="42824" y="89141"/>
                  </a:lnTo>
                  <a:lnTo>
                    <a:pt x="38862" y="99275"/>
                  </a:lnTo>
                  <a:lnTo>
                    <a:pt x="36258" y="109956"/>
                  </a:lnTo>
                  <a:lnTo>
                    <a:pt x="35039" y="121170"/>
                  </a:lnTo>
                  <a:lnTo>
                    <a:pt x="33578" y="121475"/>
                  </a:lnTo>
                  <a:lnTo>
                    <a:pt x="33578" y="138684"/>
                  </a:lnTo>
                  <a:lnTo>
                    <a:pt x="33578" y="172986"/>
                  </a:lnTo>
                  <a:lnTo>
                    <a:pt x="32766" y="173037"/>
                  </a:lnTo>
                  <a:lnTo>
                    <a:pt x="22783" y="173037"/>
                  </a:lnTo>
                  <a:lnTo>
                    <a:pt x="16065" y="164630"/>
                  </a:lnTo>
                  <a:lnTo>
                    <a:pt x="16065" y="146723"/>
                  </a:lnTo>
                  <a:lnTo>
                    <a:pt x="23368" y="138684"/>
                  </a:lnTo>
                  <a:lnTo>
                    <a:pt x="33578" y="138684"/>
                  </a:lnTo>
                  <a:lnTo>
                    <a:pt x="33578" y="121475"/>
                  </a:lnTo>
                  <a:lnTo>
                    <a:pt x="21247" y="123977"/>
                  </a:lnTo>
                  <a:lnTo>
                    <a:pt x="10121" y="131572"/>
                  </a:lnTo>
                  <a:lnTo>
                    <a:pt x="2705" y="142722"/>
                  </a:lnTo>
                  <a:lnTo>
                    <a:pt x="0" y="156197"/>
                  </a:lnTo>
                  <a:lnTo>
                    <a:pt x="2705" y="169583"/>
                  </a:lnTo>
                  <a:lnTo>
                    <a:pt x="10121" y="180479"/>
                  </a:lnTo>
                  <a:lnTo>
                    <a:pt x="21247" y="187820"/>
                  </a:lnTo>
                  <a:lnTo>
                    <a:pt x="35039" y="190500"/>
                  </a:lnTo>
                  <a:lnTo>
                    <a:pt x="35039" y="199263"/>
                  </a:lnTo>
                  <a:lnTo>
                    <a:pt x="42456" y="236385"/>
                  </a:lnTo>
                  <a:lnTo>
                    <a:pt x="62674" y="266788"/>
                  </a:lnTo>
                  <a:lnTo>
                    <a:pt x="92608" y="287324"/>
                  </a:lnTo>
                  <a:lnTo>
                    <a:pt x="129171" y="294868"/>
                  </a:lnTo>
                  <a:lnTo>
                    <a:pt x="166166" y="287324"/>
                  </a:lnTo>
                  <a:lnTo>
                    <a:pt x="181838" y="276644"/>
                  </a:lnTo>
                  <a:lnTo>
                    <a:pt x="196316" y="266788"/>
                  </a:lnTo>
                  <a:lnTo>
                    <a:pt x="216611" y="236385"/>
                  </a:lnTo>
                  <a:lnTo>
                    <a:pt x="224053" y="199263"/>
                  </a:lnTo>
                  <a:lnTo>
                    <a:pt x="224053" y="190500"/>
                  </a:lnTo>
                  <a:lnTo>
                    <a:pt x="237832" y="187820"/>
                  </a:lnTo>
                  <a:lnTo>
                    <a:pt x="248945" y="180479"/>
                  </a:lnTo>
                  <a:lnTo>
                    <a:pt x="253542" y="173736"/>
                  </a:lnTo>
                  <a:lnTo>
                    <a:pt x="256374" y="169583"/>
                  </a:lnTo>
                  <a:lnTo>
                    <a:pt x="259080" y="156197"/>
                  </a:lnTo>
                  <a:close/>
                </a:path>
              </a:pathLst>
            </a:custGeom>
            <a:solidFill>
              <a:srgbClr val="2C2D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8" name="object 8"/>
          <p:cNvSpPr txBox="1"/>
          <p:nvPr/>
        </p:nvSpPr>
        <p:spPr>
          <a:xfrm>
            <a:off x="2632325" y="1634463"/>
            <a:ext cx="118122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dirty="0">
                <a:solidFill>
                  <a:srgbClr val="2C2D27"/>
                </a:solidFill>
                <a:latin typeface="맑은 고딕"/>
                <a:cs typeface="맑은 고딕"/>
              </a:rPr>
              <a:t>팀장 정 욱 진</a:t>
            </a:r>
            <a:endParaRPr sz="1400" b="1" dirty="0">
              <a:latin typeface="맑은 고딕"/>
              <a:cs typeface="맑은 고딕"/>
            </a:endParaRPr>
          </a:p>
        </p:txBody>
      </p:sp>
      <p:grpSp>
        <p:nvGrpSpPr>
          <p:cNvPr id="308" name="object 24"/>
          <p:cNvGrpSpPr/>
          <p:nvPr/>
        </p:nvGrpSpPr>
        <p:grpSpPr>
          <a:xfrm>
            <a:off x="5654804" y="1524373"/>
            <a:ext cx="1468755" cy="595630"/>
            <a:chOff x="1499616" y="3646937"/>
            <a:chExt cx="1468755" cy="595630"/>
          </a:xfrm>
        </p:grpSpPr>
        <p:pic>
          <p:nvPicPr>
            <p:cNvPr id="309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7716" y="3724656"/>
              <a:ext cx="1430273" cy="471677"/>
            </a:xfrm>
            <a:prstGeom prst="rect">
              <a:avLst/>
            </a:prstGeom>
          </p:spPr>
        </p:pic>
        <p:pic>
          <p:nvPicPr>
            <p:cNvPr id="310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9616" y="3707130"/>
              <a:ext cx="938783" cy="534923"/>
            </a:xfrm>
            <a:prstGeom prst="rect">
              <a:avLst/>
            </a:prstGeom>
          </p:spPr>
        </p:pic>
        <p:sp>
          <p:nvSpPr>
            <p:cNvPr id="311" name="object 27"/>
            <p:cNvSpPr/>
            <p:nvPr/>
          </p:nvSpPr>
          <p:spPr>
            <a:xfrm>
              <a:off x="1517904" y="3661415"/>
              <a:ext cx="1400175" cy="441325"/>
            </a:xfrm>
            <a:custGeom>
              <a:avLst/>
              <a:gdLst/>
              <a:ahLst/>
              <a:cxnLst/>
              <a:rect l="l" t="t" r="r" b="b"/>
              <a:pathLst>
                <a:path w="1400175" h="441325">
                  <a:moveTo>
                    <a:pt x="1370063" y="0"/>
                  </a:moveTo>
                  <a:lnTo>
                    <a:pt x="29730" y="0"/>
                  </a:lnTo>
                  <a:lnTo>
                    <a:pt x="18157" y="2336"/>
                  </a:lnTo>
                  <a:lnTo>
                    <a:pt x="8707" y="8707"/>
                  </a:lnTo>
                  <a:lnTo>
                    <a:pt x="2336" y="18157"/>
                  </a:lnTo>
                  <a:lnTo>
                    <a:pt x="0" y="29730"/>
                  </a:lnTo>
                  <a:lnTo>
                    <a:pt x="0" y="411454"/>
                  </a:lnTo>
                  <a:lnTo>
                    <a:pt x="2336" y="423029"/>
                  </a:lnTo>
                  <a:lnTo>
                    <a:pt x="8707" y="432484"/>
                  </a:lnTo>
                  <a:lnTo>
                    <a:pt x="18157" y="438859"/>
                  </a:lnTo>
                  <a:lnTo>
                    <a:pt x="29730" y="441197"/>
                  </a:lnTo>
                  <a:lnTo>
                    <a:pt x="1370063" y="441197"/>
                  </a:lnTo>
                  <a:lnTo>
                    <a:pt x="1381636" y="438859"/>
                  </a:lnTo>
                  <a:lnTo>
                    <a:pt x="1391086" y="432484"/>
                  </a:lnTo>
                  <a:lnTo>
                    <a:pt x="1397457" y="423029"/>
                  </a:lnTo>
                  <a:lnTo>
                    <a:pt x="1399794" y="411454"/>
                  </a:lnTo>
                  <a:lnTo>
                    <a:pt x="1399794" y="29730"/>
                  </a:lnTo>
                  <a:lnTo>
                    <a:pt x="1397457" y="18157"/>
                  </a:lnTo>
                  <a:lnTo>
                    <a:pt x="1391086" y="8707"/>
                  </a:lnTo>
                  <a:lnTo>
                    <a:pt x="1381636" y="2336"/>
                  </a:lnTo>
                  <a:lnTo>
                    <a:pt x="1370063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2" name="object 28"/>
            <p:cNvSpPr/>
            <p:nvPr/>
          </p:nvSpPr>
          <p:spPr>
            <a:xfrm>
              <a:off x="1517904" y="3661415"/>
              <a:ext cx="1400175" cy="441325"/>
            </a:xfrm>
            <a:custGeom>
              <a:avLst/>
              <a:gdLst/>
              <a:ahLst/>
              <a:cxnLst/>
              <a:rect l="l" t="t" r="r" b="b"/>
              <a:pathLst>
                <a:path w="1400175" h="441325">
                  <a:moveTo>
                    <a:pt x="0" y="29730"/>
                  </a:moveTo>
                  <a:lnTo>
                    <a:pt x="2336" y="18157"/>
                  </a:lnTo>
                  <a:lnTo>
                    <a:pt x="8707" y="8707"/>
                  </a:lnTo>
                  <a:lnTo>
                    <a:pt x="18157" y="2336"/>
                  </a:lnTo>
                  <a:lnTo>
                    <a:pt x="29730" y="0"/>
                  </a:lnTo>
                  <a:lnTo>
                    <a:pt x="1370063" y="0"/>
                  </a:lnTo>
                  <a:lnTo>
                    <a:pt x="1381636" y="2336"/>
                  </a:lnTo>
                  <a:lnTo>
                    <a:pt x="1391086" y="8707"/>
                  </a:lnTo>
                  <a:lnTo>
                    <a:pt x="1397457" y="18157"/>
                  </a:lnTo>
                  <a:lnTo>
                    <a:pt x="1399794" y="29730"/>
                  </a:lnTo>
                  <a:lnTo>
                    <a:pt x="1399794" y="411454"/>
                  </a:lnTo>
                  <a:lnTo>
                    <a:pt x="1397457" y="423029"/>
                  </a:lnTo>
                  <a:lnTo>
                    <a:pt x="1391086" y="432484"/>
                  </a:lnTo>
                  <a:lnTo>
                    <a:pt x="1381636" y="438859"/>
                  </a:lnTo>
                  <a:lnTo>
                    <a:pt x="1370063" y="441197"/>
                  </a:lnTo>
                  <a:lnTo>
                    <a:pt x="29730" y="441197"/>
                  </a:lnTo>
                  <a:lnTo>
                    <a:pt x="18157" y="438859"/>
                  </a:lnTo>
                  <a:lnTo>
                    <a:pt x="8707" y="432484"/>
                  </a:lnTo>
                  <a:lnTo>
                    <a:pt x="2336" y="423029"/>
                  </a:lnTo>
                  <a:lnTo>
                    <a:pt x="0" y="411454"/>
                  </a:lnTo>
                  <a:lnTo>
                    <a:pt x="0" y="29730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3" name="object 43"/>
          <p:cNvGrpSpPr/>
          <p:nvPr/>
        </p:nvGrpSpPr>
        <p:grpSpPr>
          <a:xfrm>
            <a:off x="4860800" y="1429119"/>
            <a:ext cx="721995" cy="645160"/>
            <a:chOff x="705612" y="3551683"/>
            <a:chExt cx="721995" cy="645160"/>
          </a:xfrm>
        </p:grpSpPr>
        <p:sp>
          <p:nvSpPr>
            <p:cNvPr id="314" name="object 44"/>
            <p:cNvSpPr/>
            <p:nvPr/>
          </p:nvSpPr>
          <p:spPr>
            <a:xfrm>
              <a:off x="720090" y="3566161"/>
              <a:ext cx="427990" cy="536575"/>
            </a:xfrm>
            <a:custGeom>
              <a:avLst/>
              <a:gdLst/>
              <a:ahLst/>
              <a:cxnLst/>
              <a:rect l="l" t="t" r="r" b="b"/>
              <a:pathLst>
                <a:path w="427990" h="536575">
                  <a:moveTo>
                    <a:pt x="400646" y="0"/>
                  </a:moveTo>
                  <a:lnTo>
                    <a:pt x="26835" y="0"/>
                  </a:lnTo>
                  <a:lnTo>
                    <a:pt x="16389" y="2108"/>
                  </a:lnTo>
                  <a:lnTo>
                    <a:pt x="7859" y="7859"/>
                  </a:lnTo>
                  <a:lnTo>
                    <a:pt x="2108" y="16389"/>
                  </a:lnTo>
                  <a:lnTo>
                    <a:pt x="0" y="26835"/>
                  </a:lnTo>
                  <a:lnTo>
                    <a:pt x="0" y="509612"/>
                  </a:lnTo>
                  <a:lnTo>
                    <a:pt x="2108" y="520058"/>
                  </a:lnTo>
                  <a:lnTo>
                    <a:pt x="7859" y="528588"/>
                  </a:lnTo>
                  <a:lnTo>
                    <a:pt x="16389" y="534339"/>
                  </a:lnTo>
                  <a:lnTo>
                    <a:pt x="26835" y="536448"/>
                  </a:lnTo>
                  <a:lnTo>
                    <a:pt x="400646" y="536448"/>
                  </a:lnTo>
                  <a:lnTo>
                    <a:pt x="411092" y="534339"/>
                  </a:lnTo>
                  <a:lnTo>
                    <a:pt x="419622" y="528588"/>
                  </a:lnTo>
                  <a:lnTo>
                    <a:pt x="425373" y="520058"/>
                  </a:lnTo>
                  <a:lnTo>
                    <a:pt x="427481" y="509612"/>
                  </a:lnTo>
                  <a:lnTo>
                    <a:pt x="427481" y="26835"/>
                  </a:lnTo>
                  <a:lnTo>
                    <a:pt x="425373" y="16389"/>
                  </a:lnTo>
                  <a:lnTo>
                    <a:pt x="419622" y="7859"/>
                  </a:lnTo>
                  <a:lnTo>
                    <a:pt x="411092" y="2108"/>
                  </a:lnTo>
                  <a:lnTo>
                    <a:pt x="400646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45"/>
            <p:cNvSpPr/>
            <p:nvPr/>
          </p:nvSpPr>
          <p:spPr>
            <a:xfrm>
              <a:off x="720090" y="3566161"/>
              <a:ext cx="427990" cy="536575"/>
            </a:xfrm>
            <a:custGeom>
              <a:avLst/>
              <a:gdLst/>
              <a:ahLst/>
              <a:cxnLst/>
              <a:rect l="l" t="t" r="r" b="b"/>
              <a:pathLst>
                <a:path w="427990" h="536575">
                  <a:moveTo>
                    <a:pt x="0" y="26835"/>
                  </a:moveTo>
                  <a:lnTo>
                    <a:pt x="2108" y="16389"/>
                  </a:lnTo>
                  <a:lnTo>
                    <a:pt x="7859" y="7859"/>
                  </a:lnTo>
                  <a:lnTo>
                    <a:pt x="16389" y="2108"/>
                  </a:lnTo>
                  <a:lnTo>
                    <a:pt x="26835" y="0"/>
                  </a:lnTo>
                  <a:lnTo>
                    <a:pt x="400646" y="0"/>
                  </a:lnTo>
                  <a:lnTo>
                    <a:pt x="411092" y="2108"/>
                  </a:lnTo>
                  <a:lnTo>
                    <a:pt x="419622" y="7859"/>
                  </a:lnTo>
                  <a:lnTo>
                    <a:pt x="425373" y="16389"/>
                  </a:lnTo>
                  <a:lnTo>
                    <a:pt x="427481" y="26835"/>
                  </a:lnTo>
                  <a:lnTo>
                    <a:pt x="427481" y="509612"/>
                  </a:lnTo>
                  <a:lnTo>
                    <a:pt x="425373" y="520058"/>
                  </a:lnTo>
                  <a:lnTo>
                    <a:pt x="419622" y="528588"/>
                  </a:lnTo>
                  <a:lnTo>
                    <a:pt x="411092" y="534339"/>
                  </a:lnTo>
                  <a:lnTo>
                    <a:pt x="400646" y="536448"/>
                  </a:lnTo>
                  <a:lnTo>
                    <a:pt x="26835" y="536448"/>
                  </a:lnTo>
                  <a:lnTo>
                    <a:pt x="16389" y="534339"/>
                  </a:lnTo>
                  <a:lnTo>
                    <a:pt x="7859" y="528588"/>
                  </a:lnTo>
                  <a:lnTo>
                    <a:pt x="2108" y="520058"/>
                  </a:lnTo>
                  <a:lnTo>
                    <a:pt x="0" y="509612"/>
                  </a:lnTo>
                  <a:lnTo>
                    <a:pt x="0" y="26835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188" y="3724655"/>
              <a:ext cx="685037" cy="471677"/>
            </a:xfrm>
            <a:prstGeom prst="rect">
              <a:avLst/>
            </a:prstGeom>
          </p:spPr>
        </p:pic>
        <p:sp>
          <p:nvSpPr>
            <p:cNvPr id="317" name="object 47"/>
            <p:cNvSpPr/>
            <p:nvPr/>
          </p:nvSpPr>
          <p:spPr>
            <a:xfrm>
              <a:off x="722376" y="3661415"/>
              <a:ext cx="654685" cy="441325"/>
            </a:xfrm>
            <a:custGeom>
              <a:avLst/>
              <a:gdLst/>
              <a:ahLst/>
              <a:cxnLst/>
              <a:rect l="l" t="t" r="r" b="b"/>
              <a:pathLst>
                <a:path w="654685" h="441325">
                  <a:moveTo>
                    <a:pt x="624827" y="0"/>
                  </a:moveTo>
                  <a:lnTo>
                    <a:pt x="29730" y="0"/>
                  </a:lnTo>
                  <a:lnTo>
                    <a:pt x="18157" y="2336"/>
                  </a:lnTo>
                  <a:lnTo>
                    <a:pt x="8707" y="8707"/>
                  </a:lnTo>
                  <a:lnTo>
                    <a:pt x="2336" y="18157"/>
                  </a:lnTo>
                  <a:lnTo>
                    <a:pt x="0" y="29730"/>
                  </a:lnTo>
                  <a:lnTo>
                    <a:pt x="0" y="411454"/>
                  </a:lnTo>
                  <a:lnTo>
                    <a:pt x="2336" y="423029"/>
                  </a:lnTo>
                  <a:lnTo>
                    <a:pt x="8707" y="432484"/>
                  </a:lnTo>
                  <a:lnTo>
                    <a:pt x="18157" y="438859"/>
                  </a:lnTo>
                  <a:lnTo>
                    <a:pt x="29730" y="441197"/>
                  </a:lnTo>
                  <a:lnTo>
                    <a:pt x="624827" y="441197"/>
                  </a:lnTo>
                  <a:lnTo>
                    <a:pt x="636400" y="438859"/>
                  </a:lnTo>
                  <a:lnTo>
                    <a:pt x="645850" y="432484"/>
                  </a:lnTo>
                  <a:lnTo>
                    <a:pt x="652221" y="423029"/>
                  </a:lnTo>
                  <a:lnTo>
                    <a:pt x="654558" y="411454"/>
                  </a:lnTo>
                  <a:lnTo>
                    <a:pt x="654558" y="29730"/>
                  </a:lnTo>
                  <a:lnTo>
                    <a:pt x="652221" y="18157"/>
                  </a:lnTo>
                  <a:lnTo>
                    <a:pt x="645850" y="8707"/>
                  </a:lnTo>
                  <a:lnTo>
                    <a:pt x="636400" y="2336"/>
                  </a:lnTo>
                  <a:lnTo>
                    <a:pt x="624827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8" name="object 48"/>
            <p:cNvSpPr/>
            <p:nvPr/>
          </p:nvSpPr>
          <p:spPr>
            <a:xfrm>
              <a:off x="722376" y="3661415"/>
              <a:ext cx="654685" cy="441325"/>
            </a:xfrm>
            <a:custGeom>
              <a:avLst/>
              <a:gdLst/>
              <a:ahLst/>
              <a:cxnLst/>
              <a:rect l="l" t="t" r="r" b="b"/>
              <a:pathLst>
                <a:path w="654685" h="441325">
                  <a:moveTo>
                    <a:pt x="0" y="29730"/>
                  </a:moveTo>
                  <a:lnTo>
                    <a:pt x="2336" y="18157"/>
                  </a:lnTo>
                  <a:lnTo>
                    <a:pt x="8707" y="8707"/>
                  </a:lnTo>
                  <a:lnTo>
                    <a:pt x="18157" y="2336"/>
                  </a:lnTo>
                  <a:lnTo>
                    <a:pt x="29730" y="0"/>
                  </a:lnTo>
                  <a:lnTo>
                    <a:pt x="624827" y="0"/>
                  </a:lnTo>
                  <a:lnTo>
                    <a:pt x="636400" y="2336"/>
                  </a:lnTo>
                  <a:lnTo>
                    <a:pt x="645850" y="8707"/>
                  </a:lnTo>
                  <a:lnTo>
                    <a:pt x="652221" y="18157"/>
                  </a:lnTo>
                  <a:lnTo>
                    <a:pt x="654558" y="29730"/>
                  </a:lnTo>
                  <a:lnTo>
                    <a:pt x="654558" y="411454"/>
                  </a:lnTo>
                  <a:lnTo>
                    <a:pt x="652221" y="423029"/>
                  </a:lnTo>
                  <a:lnTo>
                    <a:pt x="645850" y="432484"/>
                  </a:lnTo>
                  <a:lnTo>
                    <a:pt x="636400" y="438859"/>
                  </a:lnTo>
                  <a:lnTo>
                    <a:pt x="624827" y="441197"/>
                  </a:lnTo>
                  <a:lnTo>
                    <a:pt x="29730" y="441197"/>
                  </a:lnTo>
                  <a:lnTo>
                    <a:pt x="18157" y="438859"/>
                  </a:lnTo>
                  <a:lnTo>
                    <a:pt x="8707" y="432484"/>
                  </a:lnTo>
                  <a:lnTo>
                    <a:pt x="2336" y="423029"/>
                  </a:lnTo>
                  <a:lnTo>
                    <a:pt x="0" y="411454"/>
                  </a:lnTo>
                  <a:lnTo>
                    <a:pt x="0" y="29730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49"/>
            <p:cNvSpPr/>
            <p:nvPr/>
          </p:nvSpPr>
          <p:spPr>
            <a:xfrm>
              <a:off x="918972" y="373456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162306" y="219786"/>
                  </a:moveTo>
                  <a:lnTo>
                    <a:pt x="158610" y="217627"/>
                  </a:lnTo>
                  <a:lnTo>
                    <a:pt x="156756" y="215811"/>
                  </a:lnTo>
                  <a:lnTo>
                    <a:pt x="154559" y="214909"/>
                  </a:lnTo>
                  <a:lnTo>
                    <a:pt x="150329" y="214909"/>
                  </a:lnTo>
                  <a:lnTo>
                    <a:pt x="148297" y="215811"/>
                  </a:lnTo>
                  <a:lnTo>
                    <a:pt x="146812" y="217627"/>
                  </a:lnTo>
                  <a:lnTo>
                    <a:pt x="142392" y="221970"/>
                  </a:lnTo>
                  <a:lnTo>
                    <a:pt x="135026" y="224878"/>
                  </a:lnTo>
                  <a:lnTo>
                    <a:pt x="121018" y="224878"/>
                  </a:lnTo>
                  <a:lnTo>
                    <a:pt x="114388" y="221970"/>
                  </a:lnTo>
                  <a:lnTo>
                    <a:pt x="108127" y="215811"/>
                  </a:lnTo>
                  <a:lnTo>
                    <a:pt x="105905" y="214909"/>
                  </a:lnTo>
                  <a:lnTo>
                    <a:pt x="103797" y="214909"/>
                  </a:lnTo>
                  <a:lnTo>
                    <a:pt x="101663" y="214909"/>
                  </a:lnTo>
                  <a:lnTo>
                    <a:pt x="99656" y="215811"/>
                  </a:lnTo>
                  <a:lnTo>
                    <a:pt x="98183" y="217627"/>
                  </a:lnTo>
                  <a:lnTo>
                    <a:pt x="94488" y="221234"/>
                  </a:lnTo>
                  <a:lnTo>
                    <a:pt x="94488" y="226326"/>
                  </a:lnTo>
                  <a:lnTo>
                    <a:pt x="104762" y="234518"/>
                  </a:lnTo>
                  <a:lnTo>
                    <a:pt x="112179" y="238391"/>
                  </a:lnTo>
                  <a:lnTo>
                    <a:pt x="120142" y="240753"/>
                  </a:lnTo>
                  <a:lnTo>
                    <a:pt x="128384" y="241554"/>
                  </a:lnTo>
                  <a:lnTo>
                    <a:pt x="136728" y="240753"/>
                  </a:lnTo>
                  <a:lnTo>
                    <a:pt x="144881" y="238391"/>
                  </a:lnTo>
                  <a:lnTo>
                    <a:pt x="152336" y="234518"/>
                  </a:lnTo>
                  <a:lnTo>
                    <a:pt x="158610" y="229222"/>
                  </a:lnTo>
                  <a:lnTo>
                    <a:pt x="162306" y="225590"/>
                  </a:lnTo>
                  <a:lnTo>
                    <a:pt x="162306" y="219786"/>
                  </a:lnTo>
                  <a:close/>
                </a:path>
                <a:path w="259080" h="295275">
                  <a:moveTo>
                    <a:pt x="259080" y="156197"/>
                  </a:moveTo>
                  <a:lnTo>
                    <a:pt x="255841" y="142722"/>
                  </a:lnTo>
                  <a:lnTo>
                    <a:pt x="253009" y="138684"/>
                  </a:lnTo>
                  <a:lnTo>
                    <a:pt x="248031" y="131572"/>
                  </a:lnTo>
                  <a:lnTo>
                    <a:pt x="245592" y="129921"/>
                  </a:lnTo>
                  <a:lnTo>
                    <a:pt x="240817" y="126707"/>
                  </a:lnTo>
                  <a:lnTo>
                    <a:pt x="240817" y="145973"/>
                  </a:lnTo>
                  <a:lnTo>
                    <a:pt x="240817" y="166433"/>
                  </a:lnTo>
                  <a:lnTo>
                    <a:pt x="232803" y="173736"/>
                  </a:lnTo>
                  <a:lnTo>
                    <a:pt x="223316" y="173736"/>
                  </a:lnTo>
                  <a:lnTo>
                    <a:pt x="223316" y="139420"/>
                  </a:lnTo>
                  <a:lnTo>
                    <a:pt x="223316" y="138684"/>
                  </a:lnTo>
                  <a:lnTo>
                    <a:pt x="232803" y="138684"/>
                  </a:lnTo>
                  <a:lnTo>
                    <a:pt x="240817" y="145973"/>
                  </a:lnTo>
                  <a:lnTo>
                    <a:pt x="240817" y="126707"/>
                  </a:lnTo>
                  <a:lnTo>
                    <a:pt x="236791" y="123977"/>
                  </a:lnTo>
                  <a:lnTo>
                    <a:pt x="223316" y="121170"/>
                  </a:lnTo>
                  <a:lnTo>
                    <a:pt x="223278" y="95465"/>
                  </a:lnTo>
                  <a:lnTo>
                    <a:pt x="221983" y="89052"/>
                  </a:lnTo>
                  <a:lnTo>
                    <a:pt x="221538" y="86880"/>
                  </a:lnTo>
                  <a:lnTo>
                    <a:pt x="215773" y="58521"/>
                  </a:lnTo>
                  <a:lnTo>
                    <a:pt x="205803" y="43713"/>
                  </a:lnTo>
                  <a:lnTo>
                    <a:pt x="205803" y="86880"/>
                  </a:lnTo>
                  <a:lnTo>
                    <a:pt x="205803" y="104394"/>
                  </a:lnTo>
                  <a:lnTo>
                    <a:pt x="205803" y="129921"/>
                  </a:lnTo>
                  <a:lnTo>
                    <a:pt x="205803" y="164973"/>
                  </a:lnTo>
                  <a:lnTo>
                    <a:pt x="205054" y="168592"/>
                  </a:lnTo>
                  <a:lnTo>
                    <a:pt x="205054" y="199263"/>
                  </a:lnTo>
                  <a:lnTo>
                    <a:pt x="200190" y="227774"/>
                  </a:lnTo>
                  <a:lnTo>
                    <a:pt x="185813" y="251637"/>
                  </a:lnTo>
                  <a:lnTo>
                    <a:pt x="163918" y="268655"/>
                  </a:lnTo>
                  <a:lnTo>
                    <a:pt x="136474" y="276644"/>
                  </a:lnTo>
                  <a:lnTo>
                    <a:pt x="136474" y="263499"/>
                  </a:lnTo>
                  <a:lnTo>
                    <a:pt x="132816" y="259842"/>
                  </a:lnTo>
                  <a:lnTo>
                    <a:pt x="124053" y="259842"/>
                  </a:lnTo>
                  <a:lnTo>
                    <a:pt x="120421" y="263499"/>
                  </a:lnTo>
                  <a:lnTo>
                    <a:pt x="120421" y="276644"/>
                  </a:lnTo>
                  <a:lnTo>
                    <a:pt x="92964" y="268351"/>
                  </a:lnTo>
                  <a:lnTo>
                    <a:pt x="70980" y="251371"/>
                  </a:lnTo>
                  <a:lnTo>
                    <a:pt x="56388" y="227672"/>
                  </a:lnTo>
                  <a:lnTo>
                    <a:pt x="51092" y="199263"/>
                  </a:lnTo>
                  <a:lnTo>
                    <a:pt x="56832" y="202679"/>
                  </a:lnTo>
                  <a:lnTo>
                    <a:pt x="63042" y="205206"/>
                  </a:lnTo>
                  <a:lnTo>
                    <a:pt x="69672" y="206768"/>
                  </a:lnTo>
                  <a:lnTo>
                    <a:pt x="76644" y="207302"/>
                  </a:lnTo>
                  <a:lnTo>
                    <a:pt x="91554" y="204711"/>
                  </a:lnTo>
                  <a:lnTo>
                    <a:pt x="100952" y="199263"/>
                  </a:lnTo>
                  <a:lnTo>
                    <a:pt x="104089" y="197459"/>
                  </a:lnTo>
                  <a:lnTo>
                    <a:pt x="110578" y="189788"/>
                  </a:lnTo>
                  <a:lnTo>
                    <a:pt x="113474" y="186372"/>
                  </a:lnTo>
                  <a:lnTo>
                    <a:pt x="118960" y="172275"/>
                  </a:lnTo>
                  <a:lnTo>
                    <a:pt x="137934" y="172275"/>
                  </a:lnTo>
                  <a:lnTo>
                    <a:pt x="143192" y="186372"/>
                  </a:lnTo>
                  <a:lnTo>
                    <a:pt x="152704" y="197459"/>
                  </a:lnTo>
                  <a:lnTo>
                    <a:pt x="165227" y="204711"/>
                  </a:lnTo>
                  <a:lnTo>
                    <a:pt x="179527" y="207302"/>
                  </a:lnTo>
                  <a:lnTo>
                    <a:pt x="186804" y="206667"/>
                  </a:lnTo>
                  <a:lnTo>
                    <a:pt x="193395" y="204927"/>
                  </a:lnTo>
                  <a:lnTo>
                    <a:pt x="199428" y="202374"/>
                  </a:lnTo>
                  <a:lnTo>
                    <a:pt x="205054" y="199263"/>
                  </a:lnTo>
                  <a:lnTo>
                    <a:pt x="205054" y="168592"/>
                  </a:lnTo>
                  <a:lnTo>
                    <a:pt x="203758" y="174815"/>
                  </a:lnTo>
                  <a:lnTo>
                    <a:pt x="198234" y="182943"/>
                  </a:lnTo>
                  <a:lnTo>
                    <a:pt x="190093" y="188468"/>
                  </a:lnTo>
                  <a:lnTo>
                    <a:pt x="180251" y="190500"/>
                  </a:lnTo>
                  <a:lnTo>
                    <a:pt x="170103" y="188468"/>
                  </a:lnTo>
                  <a:lnTo>
                    <a:pt x="162013" y="182943"/>
                  </a:lnTo>
                  <a:lnTo>
                    <a:pt x="156654" y="174815"/>
                  </a:lnTo>
                  <a:lnTo>
                    <a:pt x="156159" y="172275"/>
                  </a:lnTo>
                  <a:lnTo>
                    <a:pt x="154724" y="164973"/>
                  </a:lnTo>
                  <a:lnTo>
                    <a:pt x="156578" y="156197"/>
                  </a:lnTo>
                  <a:lnTo>
                    <a:pt x="156870" y="154813"/>
                  </a:lnTo>
                  <a:lnTo>
                    <a:pt x="162560" y="146723"/>
                  </a:lnTo>
                  <a:lnTo>
                    <a:pt x="170726" y="141363"/>
                  </a:lnTo>
                  <a:lnTo>
                    <a:pt x="180251" y="139420"/>
                  </a:lnTo>
                  <a:lnTo>
                    <a:pt x="190398" y="141566"/>
                  </a:lnTo>
                  <a:lnTo>
                    <a:pt x="198501" y="147269"/>
                  </a:lnTo>
                  <a:lnTo>
                    <a:pt x="203860" y="155435"/>
                  </a:lnTo>
                  <a:lnTo>
                    <a:pt x="205803" y="164973"/>
                  </a:lnTo>
                  <a:lnTo>
                    <a:pt x="205803" y="129921"/>
                  </a:lnTo>
                  <a:lnTo>
                    <a:pt x="200063" y="126098"/>
                  </a:lnTo>
                  <a:lnTo>
                    <a:pt x="193852" y="123355"/>
                  </a:lnTo>
                  <a:lnTo>
                    <a:pt x="187223" y="121716"/>
                  </a:lnTo>
                  <a:lnTo>
                    <a:pt x="180251" y="121170"/>
                  </a:lnTo>
                  <a:lnTo>
                    <a:pt x="165646" y="123774"/>
                  </a:lnTo>
                  <a:lnTo>
                    <a:pt x="153162" y="131025"/>
                  </a:lnTo>
                  <a:lnTo>
                    <a:pt x="143814" y="142113"/>
                  </a:lnTo>
                  <a:lnTo>
                    <a:pt x="138645" y="156197"/>
                  </a:lnTo>
                  <a:lnTo>
                    <a:pt x="119684" y="156197"/>
                  </a:lnTo>
                  <a:lnTo>
                    <a:pt x="102171" y="129527"/>
                  </a:lnTo>
                  <a:lnTo>
                    <a:pt x="102171" y="164236"/>
                  </a:lnTo>
                  <a:lnTo>
                    <a:pt x="100126" y="174396"/>
                  </a:lnTo>
                  <a:lnTo>
                    <a:pt x="94602" y="182486"/>
                  </a:lnTo>
                  <a:lnTo>
                    <a:pt x="86474" y="187858"/>
                  </a:lnTo>
                  <a:lnTo>
                    <a:pt x="76644" y="189788"/>
                  </a:lnTo>
                  <a:lnTo>
                    <a:pt x="66484" y="187756"/>
                  </a:lnTo>
                  <a:lnTo>
                    <a:pt x="58381" y="182219"/>
                  </a:lnTo>
                  <a:lnTo>
                    <a:pt x="53022" y="174078"/>
                  </a:lnTo>
                  <a:lnTo>
                    <a:pt x="52819" y="173037"/>
                  </a:lnTo>
                  <a:lnTo>
                    <a:pt x="51092" y="164236"/>
                  </a:lnTo>
                  <a:lnTo>
                    <a:pt x="53136" y="154089"/>
                  </a:lnTo>
                  <a:lnTo>
                    <a:pt x="58674" y="145973"/>
                  </a:lnTo>
                  <a:lnTo>
                    <a:pt x="66789" y="140627"/>
                  </a:lnTo>
                  <a:lnTo>
                    <a:pt x="76644" y="138684"/>
                  </a:lnTo>
                  <a:lnTo>
                    <a:pt x="86791" y="140728"/>
                  </a:lnTo>
                  <a:lnTo>
                    <a:pt x="94881" y="146265"/>
                  </a:lnTo>
                  <a:lnTo>
                    <a:pt x="100228" y="154393"/>
                  </a:lnTo>
                  <a:lnTo>
                    <a:pt x="102171" y="164236"/>
                  </a:lnTo>
                  <a:lnTo>
                    <a:pt x="102171" y="129527"/>
                  </a:lnTo>
                  <a:lnTo>
                    <a:pt x="92075" y="123774"/>
                  </a:lnTo>
                  <a:lnTo>
                    <a:pt x="77355" y="121170"/>
                  </a:lnTo>
                  <a:lnTo>
                    <a:pt x="70078" y="121831"/>
                  </a:lnTo>
                  <a:lnTo>
                    <a:pt x="63487" y="123647"/>
                  </a:lnTo>
                  <a:lnTo>
                    <a:pt x="57442" y="126415"/>
                  </a:lnTo>
                  <a:lnTo>
                    <a:pt x="51816" y="129921"/>
                  </a:lnTo>
                  <a:lnTo>
                    <a:pt x="52501" y="119126"/>
                  </a:lnTo>
                  <a:lnTo>
                    <a:pt x="54559" y="108673"/>
                  </a:lnTo>
                  <a:lnTo>
                    <a:pt x="57975" y="98628"/>
                  </a:lnTo>
                  <a:lnTo>
                    <a:pt x="62763" y="89052"/>
                  </a:lnTo>
                  <a:lnTo>
                    <a:pt x="73266" y="95465"/>
                  </a:lnTo>
                  <a:lnTo>
                    <a:pt x="84937" y="100291"/>
                  </a:lnTo>
                  <a:lnTo>
                    <a:pt x="97548" y="103339"/>
                  </a:lnTo>
                  <a:lnTo>
                    <a:pt x="110921" y="104394"/>
                  </a:lnTo>
                  <a:lnTo>
                    <a:pt x="205803" y="104394"/>
                  </a:lnTo>
                  <a:lnTo>
                    <a:pt x="205803" y="86880"/>
                  </a:lnTo>
                  <a:lnTo>
                    <a:pt x="110921" y="86880"/>
                  </a:lnTo>
                  <a:lnTo>
                    <a:pt x="82511" y="81381"/>
                  </a:lnTo>
                  <a:lnTo>
                    <a:pt x="58839" y="66446"/>
                  </a:lnTo>
                  <a:lnTo>
                    <a:pt x="41859" y="44386"/>
                  </a:lnTo>
                  <a:lnTo>
                    <a:pt x="33578" y="17538"/>
                  </a:lnTo>
                  <a:lnTo>
                    <a:pt x="128435" y="17538"/>
                  </a:lnTo>
                  <a:lnTo>
                    <a:pt x="156845" y="22834"/>
                  </a:lnTo>
                  <a:lnTo>
                    <a:pt x="180530" y="37426"/>
                  </a:lnTo>
                  <a:lnTo>
                    <a:pt x="197510" y="59410"/>
                  </a:lnTo>
                  <a:lnTo>
                    <a:pt x="205803" y="86880"/>
                  </a:lnTo>
                  <a:lnTo>
                    <a:pt x="205803" y="43713"/>
                  </a:lnTo>
                  <a:lnTo>
                    <a:pt x="195300" y="28105"/>
                  </a:lnTo>
                  <a:lnTo>
                    <a:pt x="179793" y="17538"/>
                  </a:lnTo>
                  <a:lnTo>
                    <a:pt x="165112" y="7556"/>
                  </a:lnTo>
                  <a:lnTo>
                    <a:pt x="128435" y="0"/>
                  </a:lnTo>
                  <a:lnTo>
                    <a:pt x="19710" y="0"/>
                  </a:lnTo>
                  <a:lnTo>
                    <a:pt x="16789" y="3657"/>
                  </a:lnTo>
                  <a:lnTo>
                    <a:pt x="16789" y="8039"/>
                  </a:lnTo>
                  <a:lnTo>
                    <a:pt x="18923" y="28765"/>
                  </a:lnTo>
                  <a:lnTo>
                    <a:pt x="25082" y="47917"/>
                  </a:lnTo>
                  <a:lnTo>
                    <a:pt x="34950" y="64998"/>
                  </a:lnTo>
                  <a:lnTo>
                    <a:pt x="48171" y="79552"/>
                  </a:lnTo>
                  <a:lnTo>
                    <a:pt x="42824" y="89141"/>
                  </a:lnTo>
                  <a:lnTo>
                    <a:pt x="38862" y="99275"/>
                  </a:lnTo>
                  <a:lnTo>
                    <a:pt x="36258" y="109956"/>
                  </a:lnTo>
                  <a:lnTo>
                    <a:pt x="35039" y="121170"/>
                  </a:lnTo>
                  <a:lnTo>
                    <a:pt x="33578" y="121475"/>
                  </a:lnTo>
                  <a:lnTo>
                    <a:pt x="33578" y="138684"/>
                  </a:lnTo>
                  <a:lnTo>
                    <a:pt x="33578" y="172986"/>
                  </a:lnTo>
                  <a:lnTo>
                    <a:pt x="32766" y="173037"/>
                  </a:lnTo>
                  <a:lnTo>
                    <a:pt x="22783" y="173037"/>
                  </a:lnTo>
                  <a:lnTo>
                    <a:pt x="16065" y="164630"/>
                  </a:lnTo>
                  <a:lnTo>
                    <a:pt x="16065" y="146723"/>
                  </a:lnTo>
                  <a:lnTo>
                    <a:pt x="23368" y="138684"/>
                  </a:lnTo>
                  <a:lnTo>
                    <a:pt x="33578" y="138684"/>
                  </a:lnTo>
                  <a:lnTo>
                    <a:pt x="33578" y="121475"/>
                  </a:lnTo>
                  <a:lnTo>
                    <a:pt x="21247" y="123977"/>
                  </a:lnTo>
                  <a:lnTo>
                    <a:pt x="10121" y="131572"/>
                  </a:lnTo>
                  <a:lnTo>
                    <a:pt x="2705" y="142722"/>
                  </a:lnTo>
                  <a:lnTo>
                    <a:pt x="0" y="156197"/>
                  </a:lnTo>
                  <a:lnTo>
                    <a:pt x="2705" y="169583"/>
                  </a:lnTo>
                  <a:lnTo>
                    <a:pt x="10121" y="180479"/>
                  </a:lnTo>
                  <a:lnTo>
                    <a:pt x="21247" y="187820"/>
                  </a:lnTo>
                  <a:lnTo>
                    <a:pt x="35039" y="190500"/>
                  </a:lnTo>
                  <a:lnTo>
                    <a:pt x="35039" y="199263"/>
                  </a:lnTo>
                  <a:lnTo>
                    <a:pt x="42456" y="236385"/>
                  </a:lnTo>
                  <a:lnTo>
                    <a:pt x="62674" y="266788"/>
                  </a:lnTo>
                  <a:lnTo>
                    <a:pt x="92608" y="287324"/>
                  </a:lnTo>
                  <a:lnTo>
                    <a:pt x="129171" y="294868"/>
                  </a:lnTo>
                  <a:lnTo>
                    <a:pt x="166166" y="287324"/>
                  </a:lnTo>
                  <a:lnTo>
                    <a:pt x="181838" y="276644"/>
                  </a:lnTo>
                  <a:lnTo>
                    <a:pt x="196316" y="266788"/>
                  </a:lnTo>
                  <a:lnTo>
                    <a:pt x="216611" y="236385"/>
                  </a:lnTo>
                  <a:lnTo>
                    <a:pt x="224053" y="199263"/>
                  </a:lnTo>
                  <a:lnTo>
                    <a:pt x="224053" y="190500"/>
                  </a:lnTo>
                  <a:lnTo>
                    <a:pt x="237832" y="187820"/>
                  </a:lnTo>
                  <a:lnTo>
                    <a:pt x="248945" y="180479"/>
                  </a:lnTo>
                  <a:lnTo>
                    <a:pt x="253542" y="173736"/>
                  </a:lnTo>
                  <a:lnTo>
                    <a:pt x="256374" y="169583"/>
                  </a:lnTo>
                  <a:lnTo>
                    <a:pt x="259080" y="156197"/>
                  </a:lnTo>
                  <a:close/>
                </a:path>
              </a:pathLst>
            </a:custGeom>
            <a:solidFill>
              <a:srgbClr val="2C2D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0" name="object 8"/>
          <p:cNvSpPr txBox="1"/>
          <p:nvPr/>
        </p:nvSpPr>
        <p:spPr>
          <a:xfrm>
            <a:off x="5800470" y="1645700"/>
            <a:ext cx="118122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>
                <a:solidFill>
                  <a:srgbClr val="2C2D27"/>
                </a:solidFill>
                <a:latin typeface="맑은 고딕"/>
                <a:cs typeface="맑은 고딕"/>
              </a:rPr>
              <a:t>팀원 최 석 준</a:t>
            </a:r>
            <a:endParaRPr sz="1400" b="1" dirty="0">
              <a:latin typeface="맑은 고딕"/>
              <a:cs typeface="맑은 고딕"/>
            </a:endParaRPr>
          </a:p>
        </p:txBody>
      </p:sp>
      <p:sp>
        <p:nvSpPr>
          <p:cNvPr id="71" name="object 14"/>
          <p:cNvSpPr/>
          <p:nvPr/>
        </p:nvSpPr>
        <p:spPr>
          <a:xfrm>
            <a:off x="1577594" y="1352550"/>
            <a:ext cx="2461006" cy="3125842"/>
          </a:xfrm>
          <a:custGeom>
            <a:avLst/>
            <a:gdLst/>
            <a:ahLst/>
            <a:cxnLst/>
            <a:rect l="l" t="t" r="r" b="b"/>
            <a:pathLst>
              <a:path w="2609215" h="441325">
                <a:moveTo>
                  <a:pt x="0" y="29743"/>
                </a:moveTo>
                <a:lnTo>
                  <a:pt x="2336" y="18168"/>
                </a:lnTo>
                <a:lnTo>
                  <a:pt x="8709" y="8713"/>
                </a:lnTo>
                <a:lnTo>
                  <a:pt x="18162" y="2338"/>
                </a:lnTo>
                <a:lnTo>
                  <a:pt x="29743" y="0"/>
                </a:lnTo>
                <a:lnTo>
                  <a:pt x="2579344" y="0"/>
                </a:lnTo>
                <a:lnTo>
                  <a:pt x="2590925" y="2338"/>
                </a:lnTo>
                <a:lnTo>
                  <a:pt x="2600378" y="8713"/>
                </a:lnTo>
                <a:lnTo>
                  <a:pt x="2606751" y="18168"/>
                </a:lnTo>
                <a:lnTo>
                  <a:pt x="2609088" y="29743"/>
                </a:lnTo>
                <a:lnTo>
                  <a:pt x="2609088" y="411467"/>
                </a:lnTo>
                <a:lnTo>
                  <a:pt x="2606751" y="423040"/>
                </a:lnTo>
                <a:lnTo>
                  <a:pt x="2600378" y="432490"/>
                </a:lnTo>
                <a:lnTo>
                  <a:pt x="2590925" y="438861"/>
                </a:lnTo>
                <a:lnTo>
                  <a:pt x="2579344" y="441197"/>
                </a:lnTo>
                <a:lnTo>
                  <a:pt x="29743" y="441197"/>
                </a:lnTo>
                <a:lnTo>
                  <a:pt x="18162" y="438861"/>
                </a:lnTo>
                <a:lnTo>
                  <a:pt x="8709" y="432490"/>
                </a:lnTo>
                <a:lnTo>
                  <a:pt x="2336" y="423040"/>
                </a:lnTo>
                <a:lnTo>
                  <a:pt x="0" y="411467"/>
                </a:lnTo>
                <a:lnTo>
                  <a:pt x="0" y="29743"/>
                </a:lnTo>
                <a:close/>
              </a:path>
            </a:pathLst>
          </a:custGeom>
          <a:ln w="28956">
            <a:solidFill>
              <a:srgbClr val="2C2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4"/>
          <p:cNvSpPr/>
          <p:nvPr/>
        </p:nvSpPr>
        <p:spPr>
          <a:xfrm>
            <a:off x="4764971" y="1352550"/>
            <a:ext cx="2466409" cy="3125842"/>
          </a:xfrm>
          <a:custGeom>
            <a:avLst/>
            <a:gdLst/>
            <a:ahLst/>
            <a:cxnLst/>
            <a:rect l="l" t="t" r="r" b="b"/>
            <a:pathLst>
              <a:path w="2609215" h="441325">
                <a:moveTo>
                  <a:pt x="0" y="29743"/>
                </a:moveTo>
                <a:lnTo>
                  <a:pt x="2336" y="18168"/>
                </a:lnTo>
                <a:lnTo>
                  <a:pt x="8709" y="8713"/>
                </a:lnTo>
                <a:lnTo>
                  <a:pt x="18162" y="2338"/>
                </a:lnTo>
                <a:lnTo>
                  <a:pt x="29743" y="0"/>
                </a:lnTo>
                <a:lnTo>
                  <a:pt x="2579344" y="0"/>
                </a:lnTo>
                <a:lnTo>
                  <a:pt x="2590925" y="2338"/>
                </a:lnTo>
                <a:lnTo>
                  <a:pt x="2600378" y="8713"/>
                </a:lnTo>
                <a:lnTo>
                  <a:pt x="2606751" y="18168"/>
                </a:lnTo>
                <a:lnTo>
                  <a:pt x="2609088" y="29743"/>
                </a:lnTo>
                <a:lnTo>
                  <a:pt x="2609088" y="411467"/>
                </a:lnTo>
                <a:lnTo>
                  <a:pt x="2606751" y="423040"/>
                </a:lnTo>
                <a:lnTo>
                  <a:pt x="2600378" y="432490"/>
                </a:lnTo>
                <a:lnTo>
                  <a:pt x="2590925" y="438861"/>
                </a:lnTo>
                <a:lnTo>
                  <a:pt x="2579344" y="441197"/>
                </a:lnTo>
                <a:lnTo>
                  <a:pt x="29743" y="441197"/>
                </a:lnTo>
                <a:lnTo>
                  <a:pt x="18162" y="438861"/>
                </a:lnTo>
                <a:lnTo>
                  <a:pt x="8709" y="432490"/>
                </a:lnTo>
                <a:lnTo>
                  <a:pt x="2336" y="423040"/>
                </a:lnTo>
                <a:lnTo>
                  <a:pt x="0" y="411467"/>
                </a:lnTo>
                <a:lnTo>
                  <a:pt x="0" y="29743"/>
                </a:lnTo>
                <a:close/>
              </a:path>
            </a:pathLst>
          </a:custGeom>
          <a:ln w="28956">
            <a:solidFill>
              <a:srgbClr val="2C2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TextBox 64"/>
          <p:cNvSpPr txBox="1"/>
          <p:nvPr/>
        </p:nvSpPr>
        <p:spPr>
          <a:xfrm>
            <a:off x="2785110" y="457193"/>
            <a:ext cx="3573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02. </a:t>
            </a:r>
            <a:r>
              <a:rPr lang="ko-KR" altLang="en-US" sz="2000" b="1" spc="-10" dirty="0">
                <a:latin typeface="+mn-ea"/>
                <a:ea typeface="+mn-ea"/>
              </a:rPr>
              <a:t>프로젝트 팀 구성 및 역할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67" name="object 8"/>
          <p:cNvGrpSpPr/>
          <p:nvPr/>
        </p:nvGrpSpPr>
        <p:grpSpPr>
          <a:xfrm>
            <a:off x="1153930" y="427468"/>
            <a:ext cx="199390" cy="208915"/>
            <a:chOff x="1200911" y="454913"/>
            <a:chExt cx="199390" cy="208915"/>
          </a:xfrm>
        </p:grpSpPr>
        <p:pic>
          <p:nvPicPr>
            <p:cNvPr id="68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69" name="object 10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76" name="object 8"/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77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78" name="object 10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79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80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81" name="object 10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82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83" name="object 15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84" name="object 16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85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86" name="object 15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87" name="object 16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53" name="object 9"/>
          <p:cNvSpPr txBox="1"/>
          <p:nvPr/>
        </p:nvSpPr>
        <p:spPr>
          <a:xfrm>
            <a:off x="1825940" y="2190077"/>
            <a:ext cx="1984060" cy="2276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r>
              <a:rPr lang="ko-KR" altLang="en-US" sz="1200" dirty="0">
                <a:latin typeface="+mn-ea"/>
                <a:ea typeface="+mn-ea"/>
                <a:cs typeface="굴림"/>
              </a:rPr>
              <a:t> 프로젝트 진행 관리</a:t>
            </a:r>
            <a:r>
              <a:rPr lang="en-US" altLang="ko-KR" sz="1200" dirty="0">
                <a:latin typeface="+mn-ea"/>
                <a:ea typeface="+mn-ea"/>
                <a:cs typeface="굴림"/>
              </a:rPr>
              <a:t> </a:t>
            </a:r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endParaRPr lang="en-US" altLang="ko-KR" sz="1200" dirty="0">
              <a:latin typeface="+mn-ea"/>
              <a:ea typeface="+mn-ea"/>
              <a:cs typeface="굴림"/>
            </a:endParaRPr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r>
              <a:rPr lang="ko-KR" altLang="en-US" sz="1200" dirty="0">
                <a:latin typeface="+mn-ea"/>
                <a:ea typeface="+mn-ea"/>
                <a:cs typeface="굴림"/>
              </a:rPr>
              <a:t> 업무 및 일정 계획</a:t>
            </a:r>
            <a:endParaRPr lang="en-US" altLang="ko-KR" sz="1200" dirty="0">
              <a:latin typeface="+mn-ea"/>
              <a:ea typeface="+mn-ea"/>
              <a:cs typeface="굴림"/>
            </a:endParaRPr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endParaRPr lang="en-US" sz="1200" dirty="0">
              <a:latin typeface="+mn-ea"/>
              <a:ea typeface="+mn-ea"/>
              <a:cs typeface="굴림"/>
            </a:endParaRPr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r>
              <a:rPr lang="ko-KR" altLang="en-US" sz="1200" dirty="0">
                <a:latin typeface="+mn-ea"/>
                <a:ea typeface="+mn-ea"/>
                <a:cs typeface="굴림"/>
              </a:rPr>
              <a:t> 인프라 구축</a:t>
            </a:r>
            <a:endParaRPr lang="en-US" altLang="ko-KR" sz="1200" dirty="0">
              <a:latin typeface="+mn-ea"/>
              <a:ea typeface="+mn-ea"/>
              <a:cs typeface="굴림"/>
            </a:endParaRPr>
          </a:p>
          <a:p>
            <a:pPr marL="12065" marR="5080" algn="l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altLang="ko-KR" sz="1000" dirty="0"/>
          </a:p>
          <a:p>
            <a:pPr marL="12065" marR="5080" algn="l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altLang="ko-KR" sz="1000" dirty="0"/>
          </a:p>
          <a:p>
            <a:pPr marL="12065" marR="5080" algn="l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altLang="ko-KR" sz="1000" dirty="0"/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r>
              <a:rPr lang="ko-KR" altLang="en-US" sz="1200" dirty="0">
                <a:latin typeface="+mn-ea"/>
                <a:ea typeface="+mn-ea"/>
                <a:cs typeface="굴림"/>
              </a:rPr>
              <a:t> 시스템 테스트</a:t>
            </a:r>
            <a:endParaRPr lang="en-US" altLang="ko-KR" sz="1200" dirty="0">
              <a:latin typeface="+mn-ea"/>
              <a:ea typeface="+mn-ea"/>
              <a:cs typeface="굴림"/>
            </a:endParaRPr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endParaRPr lang="en-US" altLang="ko-KR" sz="1200" dirty="0">
              <a:latin typeface="+mn-ea"/>
              <a:ea typeface="+mn-ea"/>
              <a:cs typeface="굴림"/>
            </a:endParaRPr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r>
              <a:rPr lang="ko-KR" altLang="en-US" sz="1200" dirty="0">
                <a:latin typeface="+mn-ea"/>
                <a:ea typeface="+mn-ea"/>
                <a:cs typeface="굴림"/>
              </a:rPr>
              <a:t> 산출물 관리</a:t>
            </a:r>
            <a:endParaRPr lang="en-US" sz="1200" dirty="0">
              <a:latin typeface="+mn-ea"/>
              <a:ea typeface="+mn-ea"/>
              <a:cs typeface="굴림"/>
            </a:endParaRPr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endParaRPr lang="en-US" sz="1200" dirty="0">
              <a:latin typeface="+mn-ea"/>
              <a:ea typeface="+mn-ea"/>
              <a:cs typeface="굴림"/>
            </a:endParaRPr>
          </a:p>
        </p:txBody>
      </p:sp>
      <p:sp>
        <p:nvSpPr>
          <p:cNvPr id="54" name="object 9"/>
          <p:cNvSpPr txBox="1"/>
          <p:nvPr/>
        </p:nvSpPr>
        <p:spPr>
          <a:xfrm>
            <a:off x="5018720" y="2327008"/>
            <a:ext cx="1984060" cy="1602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l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sz="1200" dirty="0">
              <a:latin typeface="+mn-ea"/>
              <a:ea typeface="+mn-ea"/>
              <a:cs typeface="굴림"/>
            </a:endParaRPr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r>
              <a:rPr lang="ko-KR" altLang="en-US" sz="1200" dirty="0">
                <a:latin typeface="+mn-ea"/>
                <a:ea typeface="+mn-ea"/>
                <a:cs typeface="굴림"/>
              </a:rPr>
              <a:t> 인프라 구축</a:t>
            </a:r>
            <a:endParaRPr lang="en-US" altLang="ko-KR" sz="1200" dirty="0">
              <a:latin typeface="+mn-ea"/>
              <a:ea typeface="+mn-ea"/>
              <a:cs typeface="굴림"/>
            </a:endParaRPr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endParaRPr lang="en-US" altLang="ko-KR" sz="1200" dirty="0">
              <a:latin typeface="+mn-ea"/>
              <a:ea typeface="+mn-ea"/>
              <a:cs typeface="굴림"/>
            </a:endParaRPr>
          </a:p>
          <a:p>
            <a:pPr fontAlgn="base" latinLnBrk="0"/>
            <a:endParaRPr lang="en-US" altLang="ko-KR" sz="1000" dirty="0"/>
          </a:p>
          <a:p>
            <a:pPr fontAlgn="base" latinLnBrk="0"/>
            <a:endParaRPr lang="en-US" altLang="ko-KR" sz="1000" dirty="0"/>
          </a:p>
          <a:p>
            <a:pPr fontAlgn="base" latinLnBrk="0"/>
            <a:endParaRPr lang="en-US" altLang="ko-KR" sz="1000" dirty="0"/>
          </a:p>
          <a:p>
            <a:pPr fontAlgn="base" latinLnBrk="0"/>
            <a:endParaRPr lang="en-US" altLang="ko-KR" sz="1000" dirty="0"/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r>
              <a:rPr lang="ko-KR" altLang="en-US" sz="1200" dirty="0">
                <a:latin typeface="+mn-ea"/>
                <a:ea typeface="+mn-ea"/>
                <a:cs typeface="굴림"/>
              </a:rPr>
              <a:t> 시스템 테스트</a:t>
            </a:r>
            <a:endParaRPr lang="en-US" sz="1200" dirty="0">
              <a:latin typeface="+mn-ea"/>
              <a:ea typeface="+mn-ea"/>
              <a:cs typeface="굴림"/>
            </a:endParaRPr>
          </a:p>
          <a:p>
            <a:pPr marL="191770" marR="5080" indent="-179705" algn="l">
              <a:lnSpc>
                <a:spcPct val="100000"/>
              </a:lnSpc>
              <a:spcBef>
                <a:spcPts val="95"/>
              </a:spcBef>
              <a:buSzPct val="92857"/>
              <a:buChar char="●"/>
              <a:tabLst>
                <a:tab pos="193040" algn="l"/>
              </a:tabLst>
            </a:pPr>
            <a:endParaRPr lang="en-US" sz="1200" dirty="0">
              <a:latin typeface="+mn-ea"/>
              <a:ea typeface="+mn-ea"/>
              <a:cs typeface="굴림"/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E0A683B2-46B3-28B2-CDE8-56468F8728E3}"/>
              </a:ext>
            </a:extLst>
          </p:cNvPr>
          <p:cNvSpPr txBox="1"/>
          <p:nvPr/>
        </p:nvSpPr>
        <p:spPr>
          <a:xfrm>
            <a:off x="1875185" y="3192643"/>
            <a:ext cx="1984060" cy="5482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l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r>
              <a:rPr lang="en-US" altLang="ko-KR" sz="1200" dirty="0">
                <a:latin typeface="+mn-ea"/>
                <a:ea typeface="+mn-ea"/>
              </a:rPr>
              <a:t>- </a:t>
            </a:r>
            <a:r>
              <a:rPr lang="en-US" altLang="ko-KR" sz="1000" dirty="0"/>
              <a:t>『IAM, Jenkins EC2, </a:t>
            </a:r>
            <a:r>
              <a:rPr lang="en-US" altLang="ko-KR" sz="1000" dirty="0" err="1"/>
              <a:t>Dns</a:t>
            </a:r>
            <a:r>
              <a:rPr lang="en-US" altLang="ko-KR" sz="1000" dirty="0"/>
              <a:t>, S3, </a:t>
            </a:r>
            <a:r>
              <a:rPr lang="en-US" altLang="ko-KR" sz="1000" dirty="0" err="1"/>
              <a:t>LoadBalance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Codedeploy</a:t>
            </a:r>
            <a:r>
              <a:rPr lang="en-US" altLang="ko-KR" sz="1000" dirty="0"/>
              <a:t>』</a:t>
            </a:r>
          </a:p>
          <a:p>
            <a:pPr marL="12065" marR="5080" algn="l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sz="1200" dirty="0">
              <a:latin typeface="+mn-ea"/>
              <a:ea typeface="+mn-ea"/>
              <a:cs typeface="굴림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0925A30-0D84-0E63-8A13-ADF2F9EA7DA3}"/>
              </a:ext>
            </a:extLst>
          </p:cNvPr>
          <p:cNvSpPr txBox="1"/>
          <p:nvPr/>
        </p:nvSpPr>
        <p:spPr>
          <a:xfrm>
            <a:off x="5074160" y="2830006"/>
            <a:ext cx="1984060" cy="6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l">
              <a:spcBef>
                <a:spcPts val="95"/>
              </a:spcBef>
              <a:buSzPct val="92857"/>
              <a:tabLst>
                <a:tab pos="193040" algn="l"/>
              </a:tabLst>
            </a:pPr>
            <a:r>
              <a:rPr lang="en-US" altLang="ko-KR" sz="1000" dirty="0"/>
              <a:t>- 『VPC, Bastion EC2, Spring </a:t>
            </a:r>
            <a:r>
              <a:rPr lang="en-US" altLang="ko-KR" sz="1000" dirty="0" err="1"/>
              <a:t>Petclinic</a:t>
            </a:r>
            <a:r>
              <a:rPr lang="en-US" altLang="ko-KR" sz="1000" dirty="0"/>
              <a:t> EC2, Autoscaling Group, ECR』</a:t>
            </a:r>
          </a:p>
          <a:p>
            <a:pPr marL="12065" marR="5080" algn="l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sz="1000" dirty="0">
              <a:latin typeface="+mn-ea"/>
              <a:ea typeface="+mn-ea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32757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 descr="AWS CLI + CloudFormation"/>
          <p:cNvSpPr>
            <a:spLocks noChangeAspect="1" noChangeArrowheads="1"/>
          </p:cNvSpPr>
          <p:nvPr/>
        </p:nvSpPr>
        <p:spPr bwMode="auto">
          <a:xfrm>
            <a:off x="116739" y="-416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37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38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9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0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41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2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3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44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5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46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47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48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2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5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5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993701"/>
            <a:ext cx="2778860" cy="15422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615911"/>
            <a:ext cx="2778860" cy="137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1857367"/>
            <a:ext cx="1484764" cy="27447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8870" y="2954276"/>
            <a:ext cx="3375529" cy="16478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1581150"/>
            <a:ext cx="2491871" cy="3603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5670" y="1581151"/>
            <a:ext cx="2308727" cy="360355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990544" y="4119752"/>
            <a:ext cx="2209856" cy="2045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285375" y="3218003"/>
            <a:ext cx="1344025" cy="22514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824630" y="3306132"/>
            <a:ext cx="800842" cy="25621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221622" y="4324350"/>
            <a:ext cx="1255377" cy="25090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250508" y="1645119"/>
            <a:ext cx="800842" cy="25621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71322" y="1586450"/>
            <a:ext cx="2793338" cy="29495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542210" y="1620640"/>
            <a:ext cx="972389" cy="22453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1622" y="1933935"/>
            <a:ext cx="3312774" cy="1027911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5285374" y="2108406"/>
            <a:ext cx="2487025" cy="34225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6"/>
          <p:cNvSpPr/>
          <p:nvPr/>
        </p:nvSpPr>
        <p:spPr>
          <a:xfrm>
            <a:off x="6053204" y="2413187"/>
            <a:ext cx="2514597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Jenkins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주소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/</a:t>
            </a:r>
            <a:r>
              <a:rPr lang="en-US" altLang="ko-KR" sz="900" b="1" dirty="0" err="1">
                <a:solidFill>
                  <a:srgbClr val="0070C0"/>
                </a:solidFill>
                <a:latin typeface="+mn-ea"/>
              </a:rPr>
              <a:t>github-webhook</a:t>
            </a:r>
            <a:r>
              <a:rPr lang="en-US" altLang="ko-KR" sz="900" b="1" dirty="0">
                <a:solidFill>
                  <a:srgbClr val="0070C0"/>
                </a:solidFill>
                <a:latin typeface="+mn-ea"/>
              </a:rPr>
              <a:t>/ </a:t>
            </a:r>
            <a:r>
              <a:rPr lang="ko-KR" altLang="en-US" sz="900" b="1" dirty="0">
                <a:solidFill>
                  <a:srgbClr val="0070C0"/>
                </a:solidFill>
                <a:latin typeface="+mn-ea"/>
              </a:rPr>
              <a:t>입력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733796" y="1558191"/>
            <a:ext cx="4800600" cy="304396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FFBCF-BA87-8414-E431-E15E7B48A4AB}"/>
              </a:ext>
            </a:extLst>
          </p:cNvPr>
          <p:cNvSpPr txBox="1"/>
          <p:nvPr/>
        </p:nvSpPr>
        <p:spPr>
          <a:xfrm>
            <a:off x="426720" y="1105585"/>
            <a:ext cx="58978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dirty="0">
                <a:latin typeface="+mn-ea"/>
                <a:ea typeface="+mn-ea"/>
              </a:rPr>
              <a:t>5) Jenkins</a:t>
            </a:r>
            <a:r>
              <a:rPr lang="ko-KR" altLang="en-US" sz="1500" b="1" dirty="0">
                <a:latin typeface="+mn-ea"/>
                <a:ea typeface="+mn-ea"/>
              </a:rPr>
              <a:t>와 </a:t>
            </a:r>
            <a:r>
              <a:rPr lang="en-US" altLang="ko-KR" sz="1500" b="1" dirty="0" err="1">
                <a:latin typeface="+mn-ea"/>
                <a:ea typeface="+mn-ea"/>
              </a:rPr>
              <a:t>Github</a:t>
            </a:r>
            <a:r>
              <a:rPr lang="en-US" altLang="ko-KR" sz="1500" b="1" dirty="0">
                <a:latin typeface="+mn-ea"/>
                <a:ea typeface="+mn-ea"/>
              </a:rPr>
              <a:t> Webhooks</a:t>
            </a:r>
            <a:r>
              <a:rPr lang="ko-KR" altLang="en-US" sz="1500" b="1" dirty="0">
                <a:latin typeface="+mn-ea"/>
                <a:ea typeface="+mn-ea"/>
              </a:rPr>
              <a:t>를 이용한 배포 자동화 테스트 </a:t>
            </a:r>
          </a:p>
        </p:txBody>
      </p:sp>
    </p:spTree>
    <p:extLst>
      <p:ext uri="{BB962C8B-B14F-4D97-AF65-F5344CB8AC3E}">
        <p14:creationId xmlns:p14="http://schemas.microsoft.com/office/powerpoint/2010/main" val="389511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2" descr="동영상 - 무료 환대개 아이콘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11810"/>
            <a:ext cx="3581400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04.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결과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40" name="직사각형 6"/>
          <p:cNvSpPr/>
          <p:nvPr/>
        </p:nvSpPr>
        <p:spPr>
          <a:xfrm>
            <a:off x="2613595" y="1608103"/>
            <a:ext cx="3688209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Webhooks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적용 및 배포 자동화 시연 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4CE19-950B-6D67-EA7F-DCCD909648BC}"/>
              </a:ext>
            </a:extLst>
          </p:cNvPr>
          <p:cNvSpPr txBox="1"/>
          <p:nvPr/>
        </p:nvSpPr>
        <p:spPr>
          <a:xfrm>
            <a:off x="426720" y="1105585"/>
            <a:ext cx="58978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dirty="0">
                <a:latin typeface="+mn-ea"/>
                <a:ea typeface="+mn-ea"/>
              </a:rPr>
              <a:t>5) Jenkins</a:t>
            </a:r>
            <a:r>
              <a:rPr lang="ko-KR" altLang="en-US" sz="1500" b="1" dirty="0">
                <a:latin typeface="+mn-ea"/>
                <a:ea typeface="+mn-ea"/>
              </a:rPr>
              <a:t>와 </a:t>
            </a:r>
            <a:r>
              <a:rPr lang="en-US" altLang="ko-KR" sz="1500" b="1" dirty="0" err="1">
                <a:latin typeface="+mn-ea"/>
                <a:ea typeface="+mn-ea"/>
              </a:rPr>
              <a:t>Github</a:t>
            </a:r>
            <a:r>
              <a:rPr lang="en-US" altLang="ko-KR" sz="1500" b="1" dirty="0">
                <a:latin typeface="+mn-ea"/>
                <a:ea typeface="+mn-ea"/>
              </a:rPr>
              <a:t> Webhooks</a:t>
            </a:r>
            <a:r>
              <a:rPr lang="ko-KR" altLang="en-US" sz="1500" b="1" dirty="0">
                <a:latin typeface="+mn-ea"/>
                <a:ea typeface="+mn-ea"/>
              </a:rPr>
              <a:t>를 이용한 배포 자동화 테스트 </a:t>
            </a:r>
          </a:p>
        </p:txBody>
      </p:sp>
    </p:spTree>
    <p:extLst>
      <p:ext uri="{BB962C8B-B14F-4D97-AF65-F5344CB8AC3E}">
        <p14:creationId xmlns:p14="http://schemas.microsoft.com/office/powerpoint/2010/main" val="409500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1B665D-A27D-23E8-F07E-85CB3AA7B371}"/>
              </a:ext>
            </a:extLst>
          </p:cNvPr>
          <p:cNvSpPr txBox="1"/>
          <p:nvPr/>
        </p:nvSpPr>
        <p:spPr>
          <a:xfrm>
            <a:off x="713993" y="1147034"/>
            <a:ext cx="58978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500" b="1" dirty="0">
                <a:latin typeface="+mn-ea"/>
                <a:ea typeface="+mn-ea"/>
              </a:rPr>
              <a:t>구축된 시스템에서 추후 수정 보완할 문제점들 예상</a:t>
            </a:r>
            <a:endParaRPr lang="en-US" altLang="ko-KR" sz="1500" b="1" dirty="0">
              <a:latin typeface="+mn-ea"/>
              <a:ea typeface="+mn-ea"/>
            </a:endParaRPr>
          </a:p>
        </p:txBody>
      </p:sp>
      <p:grpSp>
        <p:nvGrpSpPr>
          <p:cNvPr id="33" name="object 8">
            <a:extLst>
              <a:ext uri="{FF2B5EF4-FFF2-40B4-BE49-F238E27FC236}">
                <a16:creationId xmlns:a16="http://schemas.microsoft.com/office/drawing/2014/main" id="{0880BA9A-2D9D-33FD-C82B-C8282773B220}"/>
              </a:ext>
            </a:extLst>
          </p:cNvPr>
          <p:cNvGrpSpPr/>
          <p:nvPr/>
        </p:nvGrpSpPr>
        <p:grpSpPr>
          <a:xfrm>
            <a:off x="501396" y="1197787"/>
            <a:ext cx="199390" cy="208915"/>
            <a:chOff x="1200911" y="454913"/>
            <a:chExt cx="199390" cy="208915"/>
          </a:xfrm>
        </p:grpSpPr>
        <p:pic>
          <p:nvPicPr>
            <p:cNvPr id="34" name="object 9">
              <a:extLst>
                <a:ext uri="{FF2B5EF4-FFF2-40B4-BE49-F238E27FC236}">
                  <a16:creationId xmlns:a16="http://schemas.microsoft.com/office/drawing/2014/main" id="{4A89FC09-9678-4FE8-0347-914D4915F2D3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35" name="object 10">
              <a:extLst>
                <a:ext uri="{FF2B5EF4-FFF2-40B4-BE49-F238E27FC236}">
                  <a16:creationId xmlns:a16="http://schemas.microsoft.com/office/drawing/2014/main" id="{989F99C7-E0D7-1B32-F305-AE4B47F9A2E3}"/>
                </a:ext>
              </a:extLst>
            </p:cNvPr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937C30-3BCB-E76D-7A18-FF54FFEB7CF8}"/>
              </a:ext>
            </a:extLst>
          </p:cNvPr>
          <p:cNvSpPr txBox="1"/>
          <p:nvPr/>
        </p:nvSpPr>
        <p:spPr>
          <a:xfrm>
            <a:off x="801877" y="1962150"/>
            <a:ext cx="65895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 b="1" spc="-10" dirty="0">
                <a:latin typeface="+mn-ea"/>
              </a:rPr>
              <a:t>EX1) </a:t>
            </a:r>
            <a:r>
              <a:rPr lang="ko-KR" altLang="en-US" sz="1100" b="1" spc="-10" dirty="0">
                <a:latin typeface="+mn-ea"/>
              </a:rPr>
              <a:t>배포 성공 이후 현재 </a:t>
            </a:r>
            <a:r>
              <a:rPr lang="en-US" altLang="ko-KR" sz="1100" b="1" spc="-10" dirty="0">
                <a:latin typeface="+mn-ea"/>
              </a:rPr>
              <a:t>Autoscaling Group</a:t>
            </a:r>
            <a:r>
              <a:rPr lang="ko-KR" altLang="en-US" sz="1100" b="1" spc="-10" dirty="0">
                <a:latin typeface="+mn-ea"/>
              </a:rPr>
              <a:t>에 </a:t>
            </a:r>
            <a:r>
              <a:rPr lang="en-US" altLang="ko-KR" sz="1100" b="1" spc="-10" dirty="0">
                <a:latin typeface="+mn-ea"/>
              </a:rPr>
              <a:t>3</a:t>
            </a:r>
            <a:r>
              <a:rPr lang="ko-KR" altLang="en-US" sz="1100" b="1" spc="-10" dirty="0">
                <a:latin typeface="+mn-ea"/>
              </a:rPr>
              <a:t>대의 인스턴스가 </a:t>
            </a:r>
            <a:r>
              <a:rPr lang="ko-KR" altLang="en-US" sz="1100" b="1" spc="-10" dirty="0" err="1">
                <a:latin typeface="+mn-ea"/>
              </a:rPr>
              <a:t>운영중이다</a:t>
            </a:r>
            <a:r>
              <a:rPr lang="en-US" altLang="ko-KR" sz="1100" b="1" spc="-10" dirty="0">
                <a:latin typeface="+mn-ea"/>
              </a:rPr>
              <a:t>. </a:t>
            </a:r>
            <a:r>
              <a:rPr lang="ko-KR" altLang="en-US" sz="1100" b="1" spc="-10" dirty="0">
                <a:latin typeface="+mn-ea"/>
              </a:rPr>
              <a:t>그룹 크기</a:t>
            </a:r>
            <a:r>
              <a:rPr lang="en-US" altLang="ko-KR" sz="1100" b="1" spc="-10" dirty="0">
                <a:latin typeface="+mn-ea"/>
              </a:rPr>
              <a:t>(</a:t>
            </a:r>
            <a:r>
              <a:rPr lang="ko-KR" altLang="en-US" sz="1100" b="1" spc="-10" dirty="0">
                <a:latin typeface="+mn-ea"/>
              </a:rPr>
              <a:t>용량</a:t>
            </a:r>
            <a:r>
              <a:rPr lang="en-US" altLang="ko-KR" sz="1100" b="1" spc="-10" dirty="0">
                <a:latin typeface="+mn-ea"/>
              </a:rPr>
              <a:t>)</a:t>
            </a:r>
            <a:r>
              <a:rPr lang="ko-KR" altLang="en-US" sz="1100" b="1" spc="-10" dirty="0">
                <a:latin typeface="+mn-ea"/>
              </a:rPr>
              <a:t>를</a:t>
            </a:r>
            <a:r>
              <a:rPr lang="en-US" altLang="ko-KR" sz="1100" b="1" spc="-10" dirty="0">
                <a:latin typeface="+mn-ea"/>
              </a:rPr>
              <a:t> 1</a:t>
            </a:r>
            <a:r>
              <a:rPr lang="ko-KR" altLang="en-US" sz="1100" b="1" spc="-10" dirty="0">
                <a:latin typeface="+mn-ea"/>
              </a:rPr>
              <a:t>대로 설정 한 후 </a:t>
            </a:r>
            <a:r>
              <a:rPr lang="en-US" altLang="ko-KR" sz="1100" b="1" spc="-10" dirty="0">
                <a:latin typeface="+mn-ea"/>
              </a:rPr>
              <a:t>2,</a:t>
            </a:r>
            <a:r>
              <a:rPr lang="ko-KR" altLang="en-US" sz="1100" b="1" spc="-10" dirty="0">
                <a:latin typeface="+mn-ea"/>
              </a:rPr>
              <a:t> </a:t>
            </a:r>
            <a:r>
              <a:rPr lang="en-US" altLang="ko-KR" sz="1100" b="1" spc="-10" dirty="0">
                <a:latin typeface="+mn-ea"/>
              </a:rPr>
              <a:t>3</a:t>
            </a:r>
            <a:r>
              <a:rPr lang="ko-KR" altLang="en-US" sz="1100" b="1" spc="-10" dirty="0">
                <a:latin typeface="+mn-ea"/>
              </a:rPr>
              <a:t>대로 </a:t>
            </a:r>
            <a:r>
              <a:rPr lang="en-US" altLang="ko-KR" sz="1100" b="1" spc="-10" dirty="0">
                <a:latin typeface="+mn-ea"/>
              </a:rPr>
              <a:t>Scale out </a:t>
            </a:r>
            <a:r>
              <a:rPr lang="ko-KR" altLang="en-US" sz="1100" b="1" spc="-10" dirty="0">
                <a:latin typeface="+mn-ea"/>
              </a:rPr>
              <a:t>할 때 새로 생성되는 인스턴스에 배포가 이루어 지는가</a:t>
            </a:r>
            <a:r>
              <a:rPr lang="en-US" altLang="ko-KR" sz="1100" b="1" spc="-10" dirty="0">
                <a:latin typeface="+mn-ea"/>
              </a:rPr>
              <a:t>??</a:t>
            </a:r>
            <a:r>
              <a:rPr lang="ko-KR" altLang="en-US" sz="1100" b="1" spc="-10" dirty="0">
                <a:latin typeface="+mn-ea"/>
              </a:rPr>
              <a:t> </a:t>
            </a:r>
            <a:endParaRPr lang="en-US" altLang="ko-KR" sz="1100" b="1" spc="-1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B7E201-EF75-B2FD-8BE0-176600FA665C}"/>
              </a:ext>
            </a:extLst>
          </p:cNvPr>
          <p:cNvSpPr/>
          <p:nvPr/>
        </p:nvSpPr>
        <p:spPr>
          <a:xfrm>
            <a:off x="801878" y="1853248"/>
            <a:ext cx="6633078" cy="64230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3F893-E2CC-7567-1D0E-256CE1F9B84A}"/>
              </a:ext>
            </a:extLst>
          </p:cNvPr>
          <p:cNvSpPr txBox="1"/>
          <p:nvPr/>
        </p:nvSpPr>
        <p:spPr>
          <a:xfrm>
            <a:off x="801877" y="3058458"/>
            <a:ext cx="65895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 b="1" spc="-10" dirty="0">
                <a:latin typeface="+mn-ea"/>
              </a:rPr>
              <a:t>EX2) </a:t>
            </a:r>
            <a:r>
              <a:rPr lang="ko-KR" altLang="en-US" sz="1100" b="1" spc="-10" dirty="0">
                <a:latin typeface="+mn-ea"/>
              </a:rPr>
              <a:t>로드밸런스의 부하분산</a:t>
            </a:r>
            <a:r>
              <a:rPr lang="en-US" altLang="ko-KR" sz="1100" b="1" spc="-10" dirty="0">
                <a:latin typeface="+mn-ea"/>
              </a:rPr>
              <a:t>(</a:t>
            </a:r>
            <a:r>
              <a:rPr lang="ko-KR" altLang="en-US" sz="1100" b="1" spc="-10" dirty="0">
                <a:latin typeface="+mn-ea"/>
              </a:rPr>
              <a:t>대상그룹의 </a:t>
            </a:r>
            <a:r>
              <a:rPr lang="en-US" altLang="ko-KR" sz="1100" b="1" spc="-10" dirty="0">
                <a:latin typeface="+mn-ea"/>
              </a:rPr>
              <a:t>Target EC2)</a:t>
            </a:r>
            <a:r>
              <a:rPr lang="ko-KR" altLang="en-US" sz="1100" b="1" spc="-10" dirty="0">
                <a:latin typeface="+mn-ea"/>
              </a:rPr>
              <a:t>에 대한 모니터링을 하려면 어떤 방법을 사용 할 것인가</a:t>
            </a:r>
            <a:r>
              <a:rPr lang="en-US" altLang="ko-KR" sz="1100" b="1" spc="-10" dirty="0">
                <a:latin typeface="+mn-ea"/>
              </a:rPr>
              <a:t>??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72B7DB-D7CF-241A-9478-4AB2D3767D8C}"/>
              </a:ext>
            </a:extLst>
          </p:cNvPr>
          <p:cNvSpPr/>
          <p:nvPr/>
        </p:nvSpPr>
        <p:spPr>
          <a:xfrm>
            <a:off x="801877" y="2952750"/>
            <a:ext cx="6633078" cy="64230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3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0BEB0E-C887-59BC-05D2-4A69D5EF02C5}"/>
              </a:ext>
            </a:extLst>
          </p:cNvPr>
          <p:cNvSpPr txBox="1"/>
          <p:nvPr/>
        </p:nvSpPr>
        <p:spPr>
          <a:xfrm>
            <a:off x="579501" y="1200150"/>
            <a:ext cx="46991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100" b="1" spc="-10" dirty="0">
                <a:solidFill>
                  <a:schemeClr val="tx1"/>
                </a:solidFill>
                <a:latin typeface="+mn-ea"/>
                <a:ea typeface="+mn-ea"/>
              </a:rPr>
              <a:t>▶ 해결 방안 </a:t>
            </a:r>
            <a:r>
              <a:rPr lang="en-US" altLang="ko-KR" sz="1100" b="1" spc="-10" dirty="0">
                <a:solidFill>
                  <a:schemeClr val="tx1"/>
                </a:solidFill>
                <a:latin typeface="+mn-ea"/>
                <a:ea typeface="+mn-ea"/>
              </a:rPr>
              <a:t>- EX1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9BD5D-412C-55BF-2DE2-CBE3AEB8B655}"/>
              </a:ext>
            </a:extLst>
          </p:cNvPr>
          <p:cNvSpPr txBox="1"/>
          <p:nvPr/>
        </p:nvSpPr>
        <p:spPr>
          <a:xfrm>
            <a:off x="609600" y="4182246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800" b="1" spc="-10" dirty="0">
                <a:solidFill>
                  <a:schemeClr val="tx1"/>
                </a:solidFill>
                <a:latin typeface="+mn-ea"/>
                <a:ea typeface="+mn-ea"/>
                <a:hlinkClick r:id="rId6"/>
              </a:rPr>
              <a:t>출처 </a:t>
            </a:r>
            <a:r>
              <a:rPr lang="en-US" altLang="ko-KR" sz="800" b="1" spc="-10" dirty="0">
                <a:solidFill>
                  <a:schemeClr val="tx1"/>
                </a:solidFill>
                <a:latin typeface="+mn-ea"/>
                <a:ea typeface="+mn-ea"/>
                <a:hlinkClick r:id="rId6"/>
              </a:rPr>
              <a:t>: https://docs.aws.amazon.com/ko_kr/codedeploy/latest/userguide/integrations-aws-auto-scaling.html#integrations-aws-auto-scaling-behaviors</a:t>
            </a:r>
            <a:endParaRPr lang="en-US" altLang="ko-KR" sz="800" b="1" spc="-1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BC4F4E-8C81-C001-F17A-3F18554B7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1200150"/>
            <a:ext cx="3672077" cy="33273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8EAC2B-55B8-0472-742D-B1A8D9C87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851" y="1529821"/>
            <a:ext cx="3962400" cy="2584364"/>
          </a:xfrm>
          <a:prstGeom prst="rect">
            <a:avLst/>
          </a:prstGeom>
        </p:spPr>
      </p:pic>
      <p:sp>
        <p:nvSpPr>
          <p:cNvPr id="12" name="직사각형 30">
            <a:extLst>
              <a:ext uri="{FF2B5EF4-FFF2-40B4-BE49-F238E27FC236}">
                <a16:creationId xmlns:a16="http://schemas.microsoft.com/office/drawing/2014/main" id="{E26E1412-F62D-E93D-DB77-1AEE055250D7}"/>
              </a:ext>
            </a:extLst>
          </p:cNvPr>
          <p:cNvSpPr/>
          <p:nvPr/>
        </p:nvSpPr>
        <p:spPr>
          <a:xfrm>
            <a:off x="716470" y="1537653"/>
            <a:ext cx="3962399" cy="258034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30">
            <a:extLst>
              <a:ext uri="{FF2B5EF4-FFF2-40B4-BE49-F238E27FC236}">
                <a16:creationId xmlns:a16="http://schemas.microsoft.com/office/drawing/2014/main" id="{8F4531AC-7AEA-5272-3C73-0240C424F053}"/>
              </a:ext>
            </a:extLst>
          </p:cNvPr>
          <p:cNvSpPr/>
          <p:nvPr/>
        </p:nvSpPr>
        <p:spPr>
          <a:xfrm>
            <a:off x="4792982" y="1200150"/>
            <a:ext cx="3679695" cy="332730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BA8409B-C6A2-5708-530B-43DB334631EC}"/>
              </a:ext>
            </a:extLst>
          </p:cNvPr>
          <p:cNvCxnSpPr>
            <a:cxnSpLocks/>
          </p:cNvCxnSpPr>
          <p:nvPr/>
        </p:nvCxnSpPr>
        <p:spPr>
          <a:xfrm>
            <a:off x="744605" y="3531870"/>
            <a:ext cx="3788079" cy="0"/>
          </a:xfrm>
          <a:prstGeom prst="line">
            <a:avLst/>
          </a:prstGeom>
          <a:ln w="222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84A0AF7-C0FE-F985-5158-F666151097BF}"/>
              </a:ext>
            </a:extLst>
          </p:cNvPr>
          <p:cNvCxnSpPr>
            <a:cxnSpLocks/>
          </p:cNvCxnSpPr>
          <p:nvPr/>
        </p:nvCxnSpPr>
        <p:spPr>
          <a:xfrm>
            <a:off x="737921" y="3684270"/>
            <a:ext cx="739990" cy="0"/>
          </a:xfrm>
          <a:prstGeom prst="line">
            <a:avLst/>
          </a:prstGeom>
          <a:ln w="222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F08072E-AA2C-0142-D7ED-A538DC8ACF89}"/>
              </a:ext>
            </a:extLst>
          </p:cNvPr>
          <p:cNvCxnSpPr>
            <a:cxnSpLocks/>
          </p:cNvCxnSpPr>
          <p:nvPr/>
        </p:nvCxnSpPr>
        <p:spPr>
          <a:xfrm>
            <a:off x="4948868" y="3905250"/>
            <a:ext cx="3443708" cy="0"/>
          </a:xfrm>
          <a:prstGeom prst="line">
            <a:avLst/>
          </a:prstGeom>
          <a:ln w="222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A8C520E-44CC-8E03-6BE0-5ECFC5B2EA6E}"/>
              </a:ext>
            </a:extLst>
          </p:cNvPr>
          <p:cNvCxnSpPr>
            <a:cxnSpLocks/>
          </p:cNvCxnSpPr>
          <p:nvPr/>
        </p:nvCxnSpPr>
        <p:spPr>
          <a:xfrm>
            <a:off x="5094061" y="2068830"/>
            <a:ext cx="3130644" cy="0"/>
          </a:xfrm>
          <a:prstGeom prst="line">
            <a:avLst/>
          </a:prstGeom>
          <a:ln w="222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7F2365EE-D245-118D-F783-ECB16EB1C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1107" y="2398742"/>
            <a:ext cx="3303119" cy="8256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BE95434-CE2B-3621-E65F-A57F791E06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8609" y="2438460"/>
            <a:ext cx="2848116" cy="266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3815606-5D2B-D563-B337-D47F93D9DC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8609" y="2855135"/>
            <a:ext cx="2867944" cy="24765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BDAEFAF-4E0F-C864-353F-771308F3BACB}"/>
              </a:ext>
            </a:extLst>
          </p:cNvPr>
          <p:cNvCxnSpPr>
            <a:cxnSpLocks/>
          </p:cNvCxnSpPr>
          <p:nvPr/>
        </p:nvCxnSpPr>
        <p:spPr>
          <a:xfrm>
            <a:off x="5791200" y="2152189"/>
            <a:ext cx="0" cy="286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A08B93-D577-777D-7727-3387A19E26F5}"/>
              </a:ext>
            </a:extLst>
          </p:cNvPr>
          <p:cNvCxnSpPr>
            <a:cxnSpLocks/>
          </p:cNvCxnSpPr>
          <p:nvPr/>
        </p:nvCxnSpPr>
        <p:spPr>
          <a:xfrm flipV="1">
            <a:off x="5791200" y="3156125"/>
            <a:ext cx="0" cy="558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24">
            <a:extLst>
              <a:ext uri="{FF2B5EF4-FFF2-40B4-BE49-F238E27FC236}">
                <a16:creationId xmlns:a16="http://schemas.microsoft.com/office/drawing/2014/main" id="{72A75C6C-EBCA-65CA-A2D8-E51391BCDFA1}"/>
              </a:ext>
            </a:extLst>
          </p:cNvPr>
          <p:cNvSpPr/>
          <p:nvPr/>
        </p:nvSpPr>
        <p:spPr>
          <a:xfrm flipH="1">
            <a:off x="5270988" y="2483540"/>
            <a:ext cx="1510807" cy="1911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0" name="직사각형 24">
            <a:extLst>
              <a:ext uri="{FF2B5EF4-FFF2-40B4-BE49-F238E27FC236}">
                <a16:creationId xmlns:a16="http://schemas.microsoft.com/office/drawing/2014/main" id="{C71B41F4-D1FF-22DB-760B-9B4F2654ADB8}"/>
              </a:ext>
            </a:extLst>
          </p:cNvPr>
          <p:cNvSpPr/>
          <p:nvPr/>
        </p:nvSpPr>
        <p:spPr>
          <a:xfrm flipH="1">
            <a:off x="5278609" y="2858481"/>
            <a:ext cx="1510807" cy="1911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19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3208F64-6572-005C-95A5-08AA2F96E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337" y="1305923"/>
            <a:ext cx="4281991" cy="2485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265F17-2802-9D9A-E811-F4063D405A9B}"/>
              </a:ext>
            </a:extLst>
          </p:cNvPr>
          <p:cNvSpPr txBox="1"/>
          <p:nvPr/>
        </p:nvSpPr>
        <p:spPr>
          <a:xfrm>
            <a:off x="4106736" y="3916841"/>
            <a:ext cx="40466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100" b="1" spc="-10" dirty="0">
                <a:solidFill>
                  <a:schemeClr val="tx1"/>
                </a:solidFill>
                <a:latin typeface="+mn-ea"/>
                <a:ea typeface="+mn-ea"/>
              </a:rPr>
              <a:t>즉</a:t>
            </a:r>
            <a:r>
              <a:rPr lang="en-US" altLang="ko-KR" sz="1100" b="1" spc="-1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100" b="1" spc="-10" dirty="0">
                <a:solidFill>
                  <a:schemeClr val="tx1"/>
                </a:solidFill>
                <a:latin typeface="+mn-ea"/>
                <a:ea typeface="+mn-ea"/>
              </a:rPr>
              <a:t>역할</a:t>
            </a:r>
            <a:r>
              <a:rPr lang="en-US" altLang="ko-KR" sz="1100" b="1" spc="-1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100" b="1" spc="-10" dirty="0">
                <a:solidFill>
                  <a:schemeClr val="tx1"/>
                </a:solidFill>
                <a:latin typeface="+mn-ea"/>
                <a:ea typeface="+mn-ea"/>
              </a:rPr>
              <a:t>정책</a:t>
            </a:r>
            <a:r>
              <a:rPr lang="en-US" altLang="ko-KR" sz="1100" b="1" spc="-1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1100" b="1" spc="-10" dirty="0">
                <a:solidFill>
                  <a:schemeClr val="tx1"/>
                </a:solidFill>
                <a:latin typeface="+mn-ea"/>
                <a:ea typeface="+mn-ea"/>
              </a:rPr>
              <a:t>을 알맞게 적용 했다면 문제가 되지 않는다</a:t>
            </a:r>
            <a:r>
              <a:rPr lang="en-US" altLang="ko-KR" sz="1100" b="1" spc="-1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A62D4E-AAAE-E018-C3C2-EAC01F0EE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" y="1305924"/>
            <a:ext cx="2133600" cy="5304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D1B842-A5E0-45A5-0FED-00DD6ABBC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502" y="1826704"/>
            <a:ext cx="2125420" cy="530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49D6BC-8C12-0E31-93AA-1240A8F3EE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561" y="2671695"/>
            <a:ext cx="2133600" cy="5252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EAB18B-73D2-5DCF-1238-B878F4C55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561" y="3186184"/>
            <a:ext cx="2133600" cy="60476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2838C3A-7FCC-1228-8B33-FD608169F2D8}"/>
              </a:ext>
            </a:extLst>
          </p:cNvPr>
          <p:cNvCxnSpPr>
            <a:cxnSpLocks/>
          </p:cNvCxnSpPr>
          <p:nvPr/>
        </p:nvCxnSpPr>
        <p:spPr>
          <a:xfrm>
            <a:off x="1655457" y="2385424"/>
            <a:ext cx="0" cy="286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24">
            <a:extLst>
              <a:ext uri="{FF2B5EF4-FFF2-40B4-BE49-F238E27FC236}">
                <a16:creationId xmlns:a16="http://schemas.microsoft.com/office/drawing/2014/main" id="{3F82F55E-6871-8468-60B6-66578E1332A6}"/>
              </a:ext>
            </a:extLst>
          </p:cNvPr>
          <p:cNvSpPr/>
          <p:nvPr/>
        </p:nvSpPr>
        <p:spPr>
          <a:xfrm flipH="1">
            <a:off x="900052" y="2089293"/>
            <a:ext cx="1843147" cy="1911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0" name="직사각형 24">
            <a:extLst>
              <a:ext uri="{FF2B5EF4-FFF2-40B4-BE49-F238E27FC236}">
                <a16:creationId xmlns:a16="http://schemas.microsoft.com/office/drawing/2014/main" id="{FA1A321C-9796-78F4-974F-7F974ADC3BD9}"/>
              </a:ext>
            </a:extLst>
          </p:cNvPr>
          <p:cNvSpPr/>
          <p:nvPr/>
        </p:nvSpPr>
        <p:spPr>
          <a:xfrm flipH="1">
            <a:off x="900052" y="3514107"/>
            <a:ext cx="1843147" cy="1911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12DC45-0F34-B7C1-53EF-AA17355B5ED7}"/>
              </a:ext>
            </a:extLst>
          </p:cNvPr>
          <p:cNvSpPr/>
          <p:nvPr/>
        </p:nvSpPr>
        <p:spPr>
          <a:xfrm>
            <a:off x="1027443" y="3421579"/>
            <a:ext cx="1318489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4">
            <a:extLst>
              <a:ext uri="{FF2B5EF4-FFF2-40B4-BE49-F238E27FC236}">
                <a16:creationId xmlns:a16="http://schemas.microsoft.com/office/drawing/2014/main" id="{9D6B14FA-542D-FB8E-F0A0-7E4E760DE6AF}"/>
              </a:ext>
            </a:extLst>
          </p:cNvPr>
          <p:cNvSpPr/>
          <p:nvPr/>
        </p:nvSpPr>
        <p:spPr>
          <a:xfrm flipH="1">
            <a:off x="4114798" y="3186184"/>
            <a:ext cx="2057401" cy="51906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ECC96F-727E-09C9-FFF2-5D4D9351FA94}"/>
              </a:ext>
            </a:extLst>
          </p:cNvPr>
          <p:cNvCxnSpPr>
            <a:cxnSpLocks/>
          </p:cNvCxnSpPr>
          <p:nvPr/>
        </p:nvCxnSpPr>
        <p:spPr>
          <a:xfrm>
            <a:off x="3048000" y="3421579"/>
            <a:ext cx="6305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4">
            <a:extLst>
              <a:ext uri="{FF2B5EF4-FFF2-40B4-BE49-F238E27FC236}">
                <a16:creationId xmlns:a16="http://schemas.microsoft.com/office/drawing/2014/main" id="{466EC4B0-6468-0CAE-E545-3C19A5C9E219}"/>
              </a:ext>
            </a:extLst>
          </p:cNvPr>
          <p:cNvSpPr/>
          <p:nvPr/>
        </p:nvSpPr>
        <p:spPr>
          <a:xfrm flipH="1">
            <a:off x="6125408" y="2417750"/>
            <a:ext cx="1700332" cy="21313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3DCF0F-4B04-7B8D-8F90-0DF9B2882E8F}"/>
              </a:ext>
            </a:extLst>
          </p:cNvPr>
          <p:cNvSpPr/>
          <p:nvPr/>
        </p:nvSpPr>
        <p:spPr>
          <a:xfrm>
            <a:off x="6253988" y="2439499"/>
            <a:ext cx="108966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50D908-4A1B-225D-3238-A36C4166F4C1}"/>
              </a:ext>
            </a:extLst>
          </p:cNvPr>
          <p:cNvSpPr txBox="1"/>
          <p:nvPr/>
        </p:nvSpPr>
        <p:spPr>
          <a:xfrm>
            <a:off x="4495800" y="4265155"/>
            <a:ext cx="38942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 b="1" spc="-10" dirty="0">
                <a:solidFill>
                  <a:schemeClr val="tx1"/>
                </a:solidFill>
                <a:latin typeface="+mn-ea"/>
                <a:ea typeface="+mn-ea"/>
              </a:rPr>
              <a:t>※  </a:t>
            </a:r>
            <a:r>
              <a:rPr lang="ko-KR" altLang="en-US" sz="1100" b="1" spc="-10" dirty="0">
                <a:solidFill>
                  <a:schemeClr val="tx1"/>
                </a:solidFill>
                <a:latin typeface="+mn-ea"/>
                <a:ea typeface="+mn-ea"/>
              </a:rPr>
              <a:t>인프라 구축 </a:t>
            </a:r>
            <a:r>
              <a:rPr lang="en-US" altLang="ko-KR" sz="1100" b="1" spc="-10" dirty="0">
                <a:solidFill>
                  <a:schemeClr val="tx1"/>
                </a:solidFill>
                <a:latin typeface="+mn-ea"/>
                <a:ea typeface="+mn-ea"/>
              </a:rPr>
              <a:t>(IAM) </a:t>
            </a:r>
            <a:r>
              <a:rPr lang="ko-KR" altLang="en-US" sz="1100" b="1" spc="-10" dirty="0">
                <a:solidFill>
                  <a:schemeClr val="tx1"/>
                </a:solidFill>
                <a:latin typeface="+mn-ea"/>
                <a:ea typeface="+mn-ea"/>
              </a:rPr>
              <a:t>내용 참조</a:t>
            </a:r>
            <a:endParaRPr lang="en-US" altLang="ko-KR" sz="1100" b="1" spc="-1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49D334-E5EA-1BE3-1632-F0936D525C92}"/>
              </a:ext>
            </a:extLst>
          </p:cNvPr>
          <p:cNvSpPr/>
          <p:nvPr/>
        </p:nvSpPr>
        <p:spPr>
          <a:xfrm>
            <a:off x="679501" y="1308550"/>
            <a:ext cx="2140659" cy="104539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1EFB82-9714-5823-0B24-597AB1A14542}"/>
              </a:ext>
            </a:extLst>
          </p:cNvPr>
          <p:cNvSpPr/>
          <p:nvPr/>
        </p:nvSpPr>
        <p:spPr>
          <a:xfrm>
            <a:off x="679501" y="2671695"/>
            <a:ext cx="2140659" cy="11474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F3F05D-9B5A-1018-79D9-AD003E6BF880}"/>
              </a:ext>
            </a:extLst>
          </p:cNvPr>
          <p:cNvSpPr/>
          <p:nvPr/>
        </p:nvSpPr>
        <p:spPr>
          <a:xfrm>
            <a:off x="3969574" y="1305923"/>
            <a:ext cx="4266754" cy="24850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37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CA709CA-1322-3B6F-0C47-7C82417E8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52" y="1694765"/>
            <a:ext cx="1523239" cy="23431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78A65C-28A6-71B4-DE0C-B7DE1EF7D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8323" y="1694765"/>
            <a:ext cx="2180257" cy="23431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C8B50F-4E6B-A435-4558-DE5F841C34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47046" y="1841595"/>
            <a:ext cx="3098519" cy="2667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2393AF5-FD70-27DF-41E4-6F4A3DC966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53000" y="1309052"/>
            <a:ext cx="3112168" cy="4365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736A33-224B-B15F-BD72-D56ABAC13C8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953897" y="2188430"/>
            <a:ext cx="3112168" cy="6096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38C552-0713-34CF-8364-B180192D0190}"/>
              </a:ext>
            </a:extLst>
          </p:cNvPr>
          <p:cNvSpPr/>
          <p:nvPr/>
        </p:nvSpPr>
        <p:spPr>
          <a:xfrm flipH="1">
            <a:off x="4970976" y="2417030"/>
            <a:ext cx="595630" cy="152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7" name="직사각형 24">
            <a:extLst>
              <a:ext uri="{FF2B5EF4-FFF2-40B4-BE49-F238E27FC236}">
                <a16:creationId xmlns:a16="http://schemas.microsoft.com/office/drawing/2014/main" id="{2AF64A4F-FE16-1D6F-6D0D-9CAAC57342A6}"/>
              </a:ext>
            </a:extLst>
          </p:cNvPr>
          <p:cNvSpPr/>
          <p:nvPr/>
        </p:nvSpPr>
        <p:spPr>
          <a:xfrm>
            <a:off x="5629503" y="1841595"/>
            <a:ext cx="1419586" cy="1333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8" name="직사각형 30">
            <a:extLst>
              <a:ext uri="{FF2B5EF4-FFF2-40B4-BE49-F238E27FC236}">
                <a16:creationId xmlns:a16="http://schemas.microsoft.com/office/drawing/2014/main" id="{5DF21B83-BE49-A867-5146-2EE62AFC2BC9}"/>
              </a:ext>
            </a:extLst>
          </p:cNvPr>
          <p:cNvSpPr/>
          <p:nvPr/>
        </p:nvSpPr>
        <p:spPr>
          <a:xfrm>
            <a:off x="4947046" y="1822545"/>
            <a:ext cx="3112168" cy="3048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0">
            <a:extLst>
              <a:ext uri="{FF2B5EF4-FFF2-40B4-BE49-F238E27FC236}">
                <a16:creationId xmlns:a16="http://schemas.microsoft.com/office/drawing/2014/main" id="{70B4E31A-787D-0C85-111A-AA10A5EFD030}"/>
              </a:ext>
            </a:extLst>
          </p:cNvPr>
          <p:cNvSpPr/>
          <p:nvPr/>
        </p:nvSpPr>
        <p:spPr>
          <a:xfrm>
            <a:off x="4953897" y="2188430"/>
            <a:ext cx="3112168" cy="60959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02FA486-9C4D-A608-A395-04F938294D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0" y="1130299"/>
            <a:ext cx="3098519" cy="1809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9D23AF-D888-FD53-DA94-A341A5486109}"/>
              </a:ext>
            </a:extLst>
          </p:cNvPr>
          <p:cNvSpPr/>
          <p:nvPr/>
        </p:nvSpPr>
        <p:spPr>
          <a:xfrm>
            <a:off x="4952998" y="1123950"/>
            <a:ext cx="3118123" cy="62166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24">
            <a:extLst>
              <a:ext uri="{FF2B5EF4-FFF2-40B4-BE49-F238E27FC236}">
                <a16:creationId xmlns:a16="http://schemas.microsoft.com/office/drawing/2014/main" id="{04830F4B-08E8-20AD-C73F-8C88B7F24C75}"/>
              </a:ext>
            </a:extLst>
          </p:cNvPr>
          <p:cNvSpPr/>
          <p:nvPr/>
        </p:nvSpPr>
        <p:spPr>
          <a:xfrm flipH="1">
            <a:off x="5638799" y="1156651"/>
            <a:ext cx="304799" cy="13335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6E60F-8B46-2910-77C9-C0E4D66F97CD}"/>
              </a:ext>
            </a:extLst>
          </p:cNvPr>
          <p:cNvSpPr txBox="1"/>
          <p:nvPr/>
        </p:nvSpPr>
        <p:spPr>
          <a:xfrm>
            <a:off x="579501" y="1200150"/>
            <a:ext cx="46991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100" b="1" spc="-10" dirty="0">
                <a:solidFill>
                  <a:schemeClr val="tx1"/>
                </a:solidFill>
                <a:latin typeface="+mn-ea"/>
              </a:rPr>
              <a:t>▶</a:t>
            </a:r>
            <a:r>
              <a:rPr lang="en-US" altLang="ko-KR" sz="1100" b="1" spc="-1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100" b="1" spc="-10" dirty="0">
                <a:solidFill>
                  <a:schemeClr val="tx1"/>
                </a:solidFill>
                <a:latin typeface="+mn-ea"/>
                <a:ea typeface="+mn-ea"/>
              </a:rPr>
              <a:t>시연 및 테스트 </a:t>
            </a:r>
            <a:r>
              <a:rPr lang="en-US" altLang="ko-KR" sz="1100" b="1" spc="-10" dirty="0" smtClean="0">
                <a:solidFill>
                  <a:schemeClr val="tx1"/>
                </a:solidFill>
                <a:latin typeface="+mn-ea"/>
                <a:ea typeface="+mn-ea"/>
              </a:rPr>
              <a:t>- EX1 </a:t>
            </a:r>
            <a:endParaRPr lang="en-US" altLang="ko-KR" sz="1100" b="1" spc="-1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83D7124-C0CA-6D41-D22E-FAEE7143CDF8}"/>
              </a:ext>
            </a:extLst>
          </p:cNvPr>
          <p:cNvCxnSpPr>
            <a:cxnSpLocks/>
          </p:cNvCxnSpPr>
          <p:nvPr/>
        </p:nvCxnSpPr>
        <p:spPr>
          <a:xfrm flipV="1">
            <a:off x="2154461" y="2952750"/>
            <a:ext cx="295792" cy="2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195D69B-3B85-3208-FE07-0559A42C8AB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936196" y="2859115"/>
            <a:ext cx="3128972" cy="1770036"/>
          </a:xfrm>
          <a:prstGeom prst="rect">
            <a:avLst/>
          </a:prstGeom>
        </p:spPr>
      </p:pic>
      <p:sp>
        <p:nvSpPr>
          <p:cNvPr id="9" name="직사각형 6">
            <a:extLst>
              <a:ext uri="{FF2B5EF4-FFF2-40B4-BE49-F238E27FC236}">
                <a16:creationId xmlns:a16="http://schemas.microsoft.com/office/drawing/2014/main" id="{CE6A9939-B1E9-FBE7-15D8-563CCE754681}"/>
              </a:ext>
            </a:extLst>
          </p:cNvPr>
          <p:cNvSpPr/>
          <p:nvPr/>
        </p:nvSpPr>
        <p:spPr>
          <a:xfrm>
            <a:off x="5261235" y="2952750"/>
            <a:ext cx="2497492" cy="215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CPU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 사용률</a:t>
            </a: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(%) 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증가 </a:t>
            </a:r>
            <a:endParaRPr lang="en-US" altLang="ko-KR" sz="9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10" name="직사각형 30">
            <a:extLst>
              <a:ext uri="{FF2B5EF4-FFF2-40B4-BE49-F238E27FC236}">
                <a16:creationId xmlns:a16="http://schemas.microsoft.com/office/drawing/2014/main" id="{FB917285-7BC5-6F09-D1A8-6805CBC08B17}"/>
              </a:ext>
            </a:extLst>
          </p:cNvPr>
          <p:cNvSpPr/>
          <p:nvPr/>
        </p:nvSpPr>
        <p:spPr>
          <a:xfrm>
            <a:off x="4947046" y="2859114"/>
            <a:ext cx="3118123" cy="177003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50">
            <a:extLst>
              <a:ext uri="{FF2B5EF4-FFF2-40B4-BE49-F238E27FC236}">
                <a16:creationId xmlns:a16="http://schemas.microsoft.com/office/drawing/2014/main" id="{085CCE14-EA30-AD0E-6A2C-A49C40ABCF7F}"/>
              </a:ext>
            </a:extLst>
          </p:cNvPr>
          <p:cNvSpPr/>
          <p:nvPr/>
        </p:nvSpPr>
        <p:spPr>
          <a:xfrm>
            <a:off x="5124349" y="4404941"/>
            <a:ext cx="511108" cy="51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162F06-3B61-81C9-213E-ABF417245C22}"/>
              </a:ext>
            </a:extLst>
          </p:cNvPr>
          <p:cNvCxnSpPr>
            <a:cxnSpLocks/>
          </p:cNvCxnSpPr>
          <p:nvPr/>
        </p:nvCxnSpPr>
        <p:spPr>
          <a:xfrm>
            <a:off x="6096000" y="2011238"/>
            <a:ext cx="0" cy="9639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6">
            <a:extLst>
              <a:ext uri="{FF2B5EF4-FFF2-40B4-BE49-F238E27FC236}">
                <a16:creationId xmlns:a16="http://schemas.microsoft.com/office/drawing/2014/main" id="{C3CD4DEA-F98B-186C-8828-05A00E4B497F}"/>
              </a:ext>
            </a:extLst>
          </p:cNvPr>
          <p:cNvSpPr/>
          <p:nvPr/>
        </p:nvSpPr>
        <p:spPr>
          <a:xfrm>
            <a:off x="2166149" y="1387811"/>
            <a:ext cx="2747092" cy="215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용량 업데이트 후 </a:t>
            </a: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Target EC2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에 부하 발생</a:t>
            </a:r>
            <a:endParaRPr lang="en-US" altLang="ko-KR" sz="9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D49D334-E5EA-1BE3-1632-F0936D525C92}"/>
              </a:ext>
            </a:extLst>
          </p:cNvPr>
          <p:cNvSpPr/>
          <p:nvPr/>
        </p:nvSpPr>
        <p:spPr>
          <a:xfrm>
            <a:off x="603153" y="1694764"/>
            <a:ext cx="1523238" cy="234315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49D334-E5EA-1BE3-1632-F0936D525C92}"/>
              </a:ext>
            </a:extLst>
          </p:cNvPr>
          <p:cNvSpPr/>
          <p:nvPr/>
        </p:nvSpPr>
        <p:spPr>
          <a:xfrm>
            <a:off x="2479728" y="1694763"/>
            <a:ext cx="2178852" cy="234315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28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8812" y="1260459"/>
            <a:ext cx="6781800" cy="761999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3204" y="2282469"/>
            <a:ext cx="6767407" cy="766766"/>
          </a:xfrm>
          <a:prstGeom prst="rect">
            <a:avLst/>
          </a:prstGeom>
        </p:spPr>
      </p:pic>
      <p:sp>
        <p:nvSpPr>
          <p:cNvPr id="106" name="직사각형 30"/>
          <p:cNvSpPr/>
          <p:nvPr/>
        </p:nvSpPr>
        <p:spPr>
          <a:xfrm>
            <a:off x="1088812" y="1260459"/>
            <a:ext cx="6781800" cy="7620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직사각형 30"/>
          <p:cNvSpPr/>
          <p:nvPr/>
        </p:nvSpPr>
        <p:spPr>
          <a:xfrm>
            <a:off x="1088811" y="2287236"/>
            <a:ext cx="6781800" cy="7620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화살표 연결선 6">
            <a:extLst>
              <a:ext uri="{FF2B5EF4-FFF2-40B4-BE49-F238E27FC236}">
                <a16:creationId xmlns:a16="http://schemas.microsoft.com/office/drawing/2014/main" id="{7DEECAD2-5C9D-B3B4-B883-8F13E2445D6C}"/>
              </a:ext>
            </a:extLst>
          </p:cNvPr>
          <p:cNvCxnSpPr/>
          <p:nvPr/>
        </p:nvCxnSpPr>
        <p:spPr>
          <a:xfrm rot="16200000" flipH="1">
            <a:off x="4374239" y="2172735"/>
            <a:ext cx="189257" cy="0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9EDF5E-C01E-D9B4-4C4D-415B29390F74}"/>
              </a:ext>
            </a:extLst>
          </p:cNvPr>
          <p:cNvSpPr/>
          <p:nvPr/>
        </p:nvSpPr>
        <p:spPr>
          <a:xfrm flipH="1">
            <a:off x="1396537" y="2490400"/>
            <a:ext cx="838200" cy="36950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0348AF-C396-94BA-F173-26FCCF3B6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811" y="3309245"/>
            <a:ext cx="6810588" cy="809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566C9B8-2FD7-D2A9-1140-CE930D5800C4}"/>
              </a:ext>
            </a:extLst>
          </p:cNvPr>
          <p:cNvSpPr/>
          <p:nvPr/>
        </p:nvSpPr>
        <p:spPr>
          <a:xfrm flipH="1">
            <a:off x="1129768" y="3529208"/>
            <a:ext cx="1274014" cy="37757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2CD90B-A55E-EC55-A826-C5A89B0E9315}"/>
              </a:ext>
            </a:extLst>
          </p:cNvPr>
          <p:cNvSpPr/>
          <p:nvPr/>
        </p:nvSpPr>
        <p:spPr>
          <a:xfrm flipH="1">
            <a:off x="6601370" y="3515662"/>
            <a:ext cx="936886" cy="37757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직사각형 50">
            <a:extLst>
              <a:ext uri="{FF2B5EF4-FFF2-40B4-BE49-F238E27FC236}">
                <a16:creationId xmlns:a16="http://schemas.microsoft.com/office/drawing/2014/main" id="{4C1FE67F-9D8F-FC8F-FECE-FD34156D7FBA}"/>
              </a:ext>
            </a:extLst>
          </p:cNvPr>
          <p:cNvSpPr/>
          <p:nvPr/>
        </p:nvSpPr>
        <p:spPr>
          <a:xfrm>
            <a:off x="3080457" y="3569256"/>
            <a:ext cx="1516715" cy="5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50">
            <a:extLst>
              <a:ext uri="{FF2B5EF4-FFF2-40B4-BE49-F238E27FC236}">
                <a16:creationId xmlns:a16="http://schemas.microsoft.com/office/drawing/2014/main" id="{ADBB938A-D39D-B419-1B15-2305CF826E6A}"/>
              </a:ext>
            </a:extLst>
          </p:cNvPr>
          <p:cNvSpPr/>
          <p:nvPr/>
        </p:nvSpPr>
        <p:spPr>
          <a:xfrm>
            <a:off x="3080457" y="3782425"/>
            <a:ext cx="1516715" cy="5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50">
            <a:extLst>
              <a:ext uri="{FF2B5EF4-FFF2-40B4-BE49-F238E27FC236}">
                <a16:creationId xmlns:a16="http://schemas.microsoft.com/office/drawing/2014/main" id="{C3A1AD57-3E7D-7516-C7B5-79C84A109300}"/>
              </a:ext>
            </a:extLst>
          </p:cNvPr>
          <p:cNvSpPr/>
          <p:nvPr/>
        </p:nvSpPr>
        <p:spPr>
          <a:xfrm>
            <a:off x="3080457" y="4002665"/>
            <a:ext cx="1516715" cy="5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6">
            <a:extLst>
              <a:ext uri="{FF2B5EF4-FFF2-40B4-BE49-F238E27FC236}">
                <a16:creationId xmlns:a16="http://schemas.microsoft.com/office/drawing/2014/main" id="{47DA3A8C-B676-FAF4-88B8-D1343E3B42AC}"/>
              </a:ext>
            </a:extLst>
          </p:cNvPr>
          <p:cNvSpPr/>
          <p:nvPr/>
        </p:nvSpPr>
        <p:spPr>
          <a:xfrm>
            <a:off x="5854713" y="4098075"/>
            <a:ext cx="2200476" cy="32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추가된 인스턴스 </a:t>
            </a: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Private </a:t>
            </a:r>
            <a:r>
              <a:rPr lang="en-US" altLang="ko-KR" sz="900" b="1" dirty="0" err="1">
                <a:solidFill>
                  <a:srgbClr val="0070C0"/>
                </a:solidFill>
                <a:latin typeface="맑은 고딕"/>
              </a:rPr>
              <a:t>ip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확인</a:t>
            </a:r>
            <a:endParaRPr lang="en-US" altLang="ko-KR" sz="9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21" name="직사각형 30">
            <a:extLst>
              <a:ext uri="{FF2B5EF4-FFF2-40B4-BE49-F238E27FC236}">
                <a16:creationId xmlns:a16="http://schemas.microsoft.com/office/drawing/2014/main" id="{A31B74DF-4561-FAC5-3C8B-B359246F7CBD}"/>
              </a:ext>
            </a:extLst>
          </p:cNvPr>
          <p:cNvSpPr/>
          <p:nvPr/>
        </p:nvSpPr>
        <p:spPr>
          <a:xfrm>
            <a:off x="1088811" y="3307535"/>
            <a:ext cx="6781800" cy="8096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50">
            <a:extLst>
              <a:ext uri="{FF2B5EF4-FFF2-40B4-BE49-F238E27FC236}">
                <a16:creationId xmlns:a16="http://schemas.microsoft.com/office/drawing/2014/main" id="{76C9CC2D-7D47-01AE-1D50-7E299B560B7E}"/>
              </a:ext>
            </a:extLst>
          </p:cNvPr>
          <p:cNvSpPr/>
          <p:nvPr/>
        </p:nvSpPr>
        <p:spPr>
          <a:xfrm>
            <a:off x="2650684" y="2539591"/>
            <a:ext cx="778315" cy="5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50">
            <a:extLst>
              <a:ext uri="{FF2B5EF4-FFF2-40B4-BE49-F238E27FC236}">
                <a16:creationId xmlns:a16="http://schemas.microsoft.com/office/drawing/2014/main" id="{E637D399-87D9-6881-9F19-71A8AD93FD35}"/>
              </a:ext>
            </a:extLst>
          </p:cNvPr>
          <p:cNvSpPr/>
          <p:nvPr/>
        </p:nvSpPr>
        <p:spPr>
          <a:xfrm>
            <a:off x="2650685" y="2724150"/>
            <a:ext cx="778315" cy="5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50">
            <a:extLst>
              <a:ext uri="{FF2B5EF4-FFF2-40B4-BE49-F238E27FC236}">
                <a16:creationId xmlns:a16="http://schemas.microsoft.com/office/drawing/2014/main" id="{DFC36BBD-D08D-9036-4F44-86866571F3B8}"/>
              </a:ext>
            </a:extLst>
          </p:cNvPr>
          <p:cNvSpPr/>
          <p:nvPr/>
        </p:nvSpPr>
        <p:spPr>
          <a:xfrm>
            <a:off x="2649299" y="2918482"/>
            <a:ext cx="778315" cy="5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50">
            <a:extLst>
              <a:ext uri="{FF2B5EF4-FFF2-40B4-BE49-F238E27FC236}">
                <a16:creationId xmlns:a16="http://schemas.microsoft.com/office/drawing/2014/main" id="{E681068E-065D-8413-73E2-C6CECBC6F0E0}"/>
              </a:ext>
            </a:extLst>
          </p:cNvPr>
          <p:cNvSpPr/>
          <p:nvPr/>
        </p:nvSpPr>
        <p:spPr>
          <a:xfrm>
            <a:off x="2667000" y="1513383"/>
            <a:ext cx="778315" cy="5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50">
            <a:extLst>
              <a:ext uri="{FF2B5EF4-FFF2-40B4-BE49-F238E27FC236}">
                <a16:creationId xmlns:a16="http://schemas.microsoft.com/office/drawing/2014/main" id="{F05E5F68-323D-C158-1331-606B9926ED4A}"/>
              </a:ext>
            </a:extLst>
          </p:cNvPr>
          <p:cNvSpPr/>
          <p:nvPr/>
        </p:nvSpPr>
        <p:spPr>
          <a:xfrm>
            <a:off x="2667000" y="1691351"/>
            <a:ext cx="778315" cy="5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50">
            <a:extLst>
              <a:ext uri="{FF2B5EF4-FFF2-40B4-BE49-F238E27FC236}">
                <a16:creationId xmlns:a16="http://schemas.microsoft.com/office/drawing/2014/main" id="{930A2D13-4CC2-09CB-FB7C-A4AED520A474}"/>
              </a:ext>
            </a:extLst>
          </p:cNvPr>
          <p:cNvSpPr/>
          <p:nvPr/>
        </p:nvSpPr>
        <p:spPr>
          <a:xfrm>
            <a:off x="2670390" y="1880327"/>
            <a:ext cx="778315" cy="5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48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C50137B6-BDD0-7D6A-E33C-0FDA5907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32" y="2552268"/>
            <a:ext cx="4593603" cy="1323416"/>
          </a:xfrm>
          <a:prstGeom prst="rect">
            <a:avLst/>
          </a:prstGeom>
        </p:spPr>
      </p:pic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4ED66FFD-31C3-CDE5-8AE8-5A5350D48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811" y="2387270"/>
            <a:ext cx="1343382" cy="84055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F2FFB6-3162-2C0D-2754-4A297EA66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737" y="1184147"/>
            <a:ext cx="4608998" cy="1313755"/>
          </a:xfrm>
          <a:prstGeom prst="rect">
            <a:avLst/>
          </a:prstGeom>
        </p:spPr>
      </p:pic>
      <p:sp>
        <p:nvSpPr>
          <p:cNvPr id="38" name="직사각형 30">
            <a:extLst>
              <a:ext uri="{FF2B5EF4-FFF2-40B4-BE49-F238E27FC236}">
                <a16:creationId xmlns:a16="http://schemas.microsoft.com/office/drawing/2014/main" id="{D92FCBC0-FB23-A86E-7558-D0725B50AFF3}"/>
              </a:ext>
            </a:extLst>
          </p:cNvPr>
          <p:cNvSpPr/>
          <p:nvPr/>
        </p:nvSpPr>
        <p:spPr>
          <a:xfrm>
            <a:off x="3625736" y="1174485"/>
            <a:ext cx="4608997" cy="132341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0">
            <a:extLst>
              <a:ext uri="{FF2B5EF4-FFF2-40B4-BE49-F238E27FC236}">
                <a16:creationId xmlns:a16="http://schemas.microsoft.com/office/drawing/2014/main" id="{18BB4D42-4660-16FD-791F-6F4FE0A02BC6}"/>
              </a:ext>
            </a:extLst>
          </p:cNvPr>
          <p:cNvSpPr/>
          <p:nvPr/>
        </p:nvSpPr>
        <p:spPr>
          <a:xfrm>
            <a:off x="3625737" y="2541931"/>
            <a:ext cx="4608997" cy="132341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0">
            <a:extLst>
              <a:ext uri="{FF2B5EF4-FFF2-40B4-BE49-F238E27FC236}">
                <a16:creationId xmlns:a16="http://schemas.microsoft.com/office/drawing/2014/main" id="{B3D0323F-DD7A-4215-1008-CBC560BBCF47}"/>
              </a:ext>
            </a:extLst>
          </p:cNvPr>
          <p:cNvSpPr/>
          <p:nvPr/>
        </p:nvSpPr>
        <p:spPr>
          <a:xfrm>
            <a:off x="1352810" y="2383140"/>
            <a:ext cx="1343383" cy="88871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6236090-4DB4-EA0D-D45D-09C4BF4E1FE2}"/>
              </a:ext>
            </a:extLst>
          </p:cNvPr>
          <p:cNvCxnSpPr>
            <a:cxnSpLocks/>
          </p:cNvCxnSpPr>
          <p:nvPr/>
        </p:nvCxnSpPr>
        <p:spPr>
          <a:xfrm>
            <a:off x="4579450" y="1282686"/>
            <a:ext cx="1143000" cy="0"/>
          </a:xfrm>
          <a:prstGeom prst="line">
            <a:avLst/>
          </a:prstGeom>
          <a:ln w="222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F40A0E3-53E7-98FD-F675-BBBA75ECFB5F}"/>
              </a:ext>
            </a:extLst>
          </p:cNvPr>
          <p:cNvCxnSpPr>
            <a:cxnSpLocks/>
          </p:cNvCxnSpPr>
          <p:nvPr/>
        </p:nvCxnSpPr>
        <p:spPr>
          <a:xfrm>
            <a:off x="4525534" y="2647950"/>
            <a:ext cx="1257300" cy="0"/>
          </a:xfrm>
          <a:prstGeom prst="line">
            <a:avLst/>
          </a:prstGeom>
          <a:ln w="222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6">
            <a:extLst>
              <a:ext uri="{FF2B5EF4-FFF2-40B4-BE49-F238E27FC236}">
                <a16:creationId xmlns:a16="http://schemas.microsoft.com/office/drawing/2014/main" id="{9CE73A65-56D9-3646-A040-BEF397FC9FE0}"/>
              </a:ext>
            </a:extLst>
          </p:cNvPr>
          <p:cNvSpPr/>
          <p:nvPr/>
        </p:nvSpPr>
        <p:spPr>
          <a:xfrm>
            <a:off x="797098" y="1785913"/>
            <a:ext cx="2798666" cy="56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Bastion EC2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에서 </a:t>
            </a: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curl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을 이용하여 추가된 인스턴스의 </a:t>
            </a:r>
            <a:r>
              <a:rPr lang="ko-KR" altLang="en-US" sz="900" b="1" dirty="0" err="1">
                <a:solidFill>
                  <a:srgbClr val="0070C0"/>
                </a:solidFill>
                <a:latin typeface="맑은 고딕"/>
              </a:rPr>
              <a:t>프라이빗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 </a:t>
            </a:r>
            <a:r>
              <a:rPr lang="en-US" altLang="ko-KR" sz="900" b="1" dirty="0" err="1">
                <a:solidFill>
                  <a:srgbClr val="0070C0"/>
                </a:solidFill>
                <a:latin typeface="맑은 고딕"/>
              </a:rPr>
              <a:t>ip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에게 </a:t>
            </a: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GET 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요청</a:t>
            </a:r>
            <a:endParaRPr lang="en-US" altLang="ko-KR" sz="9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B54F2FF-2264-59FE-AE03-51D1F6E580F2}"/>
              </a:ext>
            </a:extLst>
          </p:cNvPr>
          <p:cNvSpPr txBox="1"/>
          <p:nvPr/>
        </p:nvSpPr>
        <p:spPr>
          <a:xfrm>
            <a:off x="3505200" y="3949375"/>
            <a:ext cx="502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시연 결과</a:t>
            </a:r>
            <a:r>
              <a:rPr lang="en-US" altLang="ko-KR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스케일 </a:t>
            </a:r>
            <a:r>
              <a:rPr lang="ko-KR" altLang="en-US" sz="1100" b="1" i="0" dirty="0" err="1">
                <a:solidFill>
                  <a:srgbClr val="374151"/>
                </a:solidFill>
                <a:effectLst/>
                <a:latin typeface="+mn-ea"/>
                <a:ea typeface="+mn-ea"/>
              </a:rPr>
              <a:t>아웃된</a:t>
            </a: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 인스턴스들에 대해 자동으로 배포 되었으며</a:t>
            </a:r>
            <a:r>
              <a:rPr lang="en-US" altLang="ko-KR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동시에 컨테이너 및 애플리케이션이 성공적으로 실행 중임을 확인할 수 있다</a:t>
            </a:r>
            <a:r>
              <a:rPr lang="en-US" altLang="ko-KR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.</a:t>
            </a:r>
            <a:endParaRPr lang="en-US" altLang="ko-KR" sz="1100" b="1" spc="-1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291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2FF44F77-021B-BFF4-2FCB-9CD43E148197}"/>
              </a:ext>
            </a:extLst>
          </p:cNvPr>
          <p:cNvSpPr txBox="1"/>
          <p:nvPr/>
        </p:nvSpPr>
        <p:spPr>
          <a:xfrm>
            <a:off x="685800" y="1530928"/>
            <a:ext cx="51963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로드 </a:t>
            </a:r>
            <a:r>
              <a:rPr lang="ko-KR" altLang="en-US" sz="1100" b="1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밸런서의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액세스 로그를 사용하여 로드 </a:t>
            </a:r>
            <a:r>
              <a:rPr lang="ko-KR" altLang="en-US" sz="1100" b="1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밸런서와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타겟 그룹의 모니터링 및 분석을 수행할 수 있다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로드 </a:t>
            </a:r>
            <a:r>
              <a:rPr lang="ko-KR" altLang="en-US" sz="1100" b="1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밸런서의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액세스 로그는 클라이언트 요청과 로드 </a:t>
            </a:r>
            <a:r>
              <a:rPr lang="ko-KR" altLang="en-US" sz="1100" b="1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밸런서의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응답에 관한 정보를 기록하는 로그로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이를 분석하여 트래픽 패턴이나 성능 이슈를 파악할 수 있다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로드 </a:t>
            </a:r>
            <a:r>
              <a:rPr lang="ko-KR" altLang="en-US" sz="1100" b="1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밸런서의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액세스 로그 기능을 활성화하면 로그 데이터가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Amazon S3 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버킷에 저장 된다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  <a:endParaRPr lang="en-US" altLang="ko-KR" sz="1100" b="1" spc="-1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78" name="직사각형 30">
            <a:extLst>
              <a:ext uri="{FF2B5EF4-FFF2-40B4-BE49-F238E27FC236}">
                <a16:creationId xmlns:a16="http://schemas.microsoft.com/office/drawing/2014/main" id="{47E37629-34D7-D278-8A71-3B3FBD6AE131}"/>
              </a:ext>
            </a:extLst>
          </p:cNvPr>
          <p:cNvSpPr/>
          <p:nvPr/>
        </p:nvSpPr>
        <p:spPr>
          <a:xfrm>
            <a:off x="708660" y="1504950"/>
            <a:ext cx="5173478" cy="96469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8F225A-F237-FA25-FE76-7ED7011427C4}"/>
              </a:ext>
            </a:extLst>
          </p:cNvPr>
          <p:cNvSpPr txBox="1"/>
          <p:nvPr/>
        </p:nvSpPr>
        <p:spPr>
          <a:xfrm>
            <a:off x="579501" y="1200150"/>
            <a:ext cx="46991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100" b="1" spc="-10" dirty="0">
                <a:solidFill>
                  <a:schemeClr val="tx1"/>
                </a:solidFill>
                <a:latin typeface="+mn-ea"/>
                <a:ea typeface="+mn-ea"/>
              </a:rPr>
              <a:t>▶  해결 방안 </a:t>
            </a:r>
            <a:r>
              <a:rPr lang="en-US" altLang="ko-KR" sz="1100" b="1" spc="-10" dirty="0" smtClean="0">
                <a:solidFill>
                  <a:schemeClr val="tx1"/>
                </a:solidFill>
                <a:latin typeface="+mn-ea"/>
                <a:ea typeface="+mn-ea"/>
              </a:rPr>
              <a:t>– EX2</a:t>
            </a:r>
            <a:endParaRPr lang="en-US" altLang="ko-KR" sz="1100" b="1" spc="-1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195" y="2647950"/>
            <a:ext cx="3467100" cy="1790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1195" y="2724150"/>
            <a:ext cx="654677" cy="155620"/>
          </a:xfrm>
          <a:prstGeom prst="rect">
            <a:avLst/>
          </a:prstGeom>
        </p:spPr>
      </p:pic>
      <p:sp>
        <p:nvSpPr>
          <p:cNvPr id="24" name="직사각형 30">
            <a:extLst>
              <a:ext uri="{FF2B5EF4-FFF2-40B4-BE49-F238E27FC236}">
                <a16:creationId xmlns:a16="http://schemas.microsoft.com/office/drawing/2014/main" id="{D92FCBC0-FB23-A86E-7558-D0725B50AFF3}"/>
              </a:ext>
            </a:extLst>
          </p:cNvPr>
          <p:cNvSpPr/>
          <p:nvPr/>
        </p:nvSpPr>
        <p:spPr>
          <a:xfrm>
            <a:off x="1464196" y="2647950"/>
            <a:ext cx="3467099" cy="17907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1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6FA8B2-F8F9-305C-8B7A-D74C53553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8" y="2932835"/>
            <a:ext cx="7452742" cy="1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1280x0 (1280×434)">
            <a:extLst>
              <a:ext uri="{FF2B5EF4-FFF2-40B4-BE49-F238E27FC236}">
                <a16:creationId xmlns:a16="http://schemas.microsoft.com/office/drawing/2014/main" id="{4AB3B086-78B3-279B-C764-6FB18CB1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8" y="1481436"/>
            <a:ext cx="7452742" cy="139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AB432B-2139-90AB-C180-5D7A395176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70" y="1671007"/>
            <a:ext cx="2266088" cy="244182"/>
          </a:xfrm>
          <a:prstGeom prst="rect">
            <a:avLst/>
          </a:prstGeom>
        </p:spPr>
      </p:pic>
      <p:sp>
        <p:nvSpPr>
          <p:cNvPr id="6" name="직사각형 6">
            <a:extLst>
              <a:ext uri="{FF2B5EF4-FFF2-40B4-BE49-F238E27FC236}">
                <a16:creationId xmlns:a16="http://schemas.microsoft.com/office/drawing/2014/main" id="{5CD3875C-1879-C9C9-5842-264E636F51AD}"/>
              </a:ext>
            </a:extLst>
          </p:cNvPr>
          <p:cNvSpPr/>
          <p:nvPr/>
        </p:nvSpPr>
        <p:spPr>
          <a:xfrm>
            <a:off x="3733800" y="1681241"/>
            <a:ext cx="2798666" cy="24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S3 Bucket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 권한 편집</a:t>
            </a:r>
            <a:endParaRPr lang="en-US" altLang="ko-KR" sz="9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7" name="직사각형 30">
            <a:extLst>
              <a:ext uri="{FF2B5EF4-FFF2-40B4-BE49-F238E27FC236}">
                <a16:creationId xmlns:a16="http://schemas.microsoft.com/office/drawing/2014/main" id="{CB58BE26-48E5-86F4-5977-03DEA4142029}"/>
              </a:ext>
            </a:extLst>
          </p:cNvPr>
          <p:cNvSpPr/>
          <p:nvPr/>
        </p:nvSpPr>
        <p:spPr>
          <a:xfrm>
            <a:off x="624459" y="1481435"/>
            <a:ext cx="7452742" cy="139963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30">
            <a:extLst>
              <a:ext uri="{FF2B5EF4-FFF2-40B4-BE49-F238E27FC236}">
                <a16:creationId xmlns:a16="http://schemas.microsoft.com/office/drawing/2014/main" id="{85123D4B-E35D-82E8-C752-BDE79E453578}"/>
              </a:ext>
            </a:extLst>
          </p:cNvPr>
          <p:cNvSpPr/>
          <p:nvPr/>
        </p:nvSpPr>
        <p:spPr>
          <a:xfrm>
            <a:off x="624458" y="2932834"/>
            <a:ext cx="7452742" cy="16413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B6E60F-8B46-2910-77C9-C0E4D66F97CD}"/>
              </a:ext>
            </a:extLst>
          </p:cNvPr>
          <p:cNvSpPr txBox="1"/>
          <p:nvPr/>
        </p:nvSpPr>
        <p:spPr>
          <a:xfrm>
            <a:off x="579501" y="1200150"/>
            <a:ext cx="46991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100" b="1" spc="-10" dirty="0">
                <a:solidFill>
                  <a:schemeClr val="tx1"/>
                </a:solidFill>
                <a:latin typeface="+mn-ea"/>
              </a:rPr>
              <a:t>▶</a:t>
            </a:r>
            <a:r>
              <a:rPr lang="en-US" altLang="ko-KR" sz="1100" b="1" spc="-1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100" b="1" spc="-10" dirty="0">
                <a:solidFill>
                  <a:schemeClr val="tx1"/>
                </a:solidFill>
                <a:latin typeface="+mn-ea"/>
                <a:ea typeface="+mn-ea"/>
              </a:rPr>
              <a:t>시연 및 테스트 </a:t>
            </a:r>
            <a:r>
              <a:rPr lang="en-US" altLang="ko-KR" sz="1100" b="1" spc="-10" dirty="0" smtClean="0">
                <a:solidFill>
                  <a:schemeClr val="tx1"/>
                </a:solidFill>
                <a:latin typeface="+mn-ea"/>
                <a:ea typeface="+mn-ea"/>
              </a:rPr>
              <a:t>– EX2 </a:t>
            </a:r>
            <a:endParaRPr lang="en-US" altLang="ko-KR" sz="1100" b="1" spc="-1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705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194541"/>
              </p:ext>
            </p:extLst>
          </p:nvPr>
        </p:nvGraphicFramePr>
        <p:xfrm>
          <a:off x="660784" y="1504950"/>
          <a:ext cx="7710458" cy="2929597"/>
        </p:xfrm>
        <a:graphic>
          <a:graphicData uri="http://schemas.openxmlformats.org/drawingml/2006/table">
            <a:tbl>
              <a:tblPr firstRow="1" bandRow="1"/>
              <a:tblGrid>
                <a:gridCol w="1890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6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42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맑은 고딕"/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맑은 고딕"/>
                        </a:rPr>
                        <a:t>활동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43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분석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/>
                        </a:rPr>
                        <a:t>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● 요구사항 분석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● 프로젝트 계획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● 일정표 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~8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●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Infra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구축</a:t>
                      </a:r>
                    </a:p>
                    <a:p>
                      <a:pPr marL="171450" indent="-171450" algn="l">
                        <a:buFontTx/>
                        <a:buChar char="-"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VPC, EC2, IAM,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CodeDeploy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, S3, ECR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/>
                        </a:rPr>
                        <a:t>시스템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) ~8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14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● 테스트 일반사항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●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CI/CD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자동화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3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/>
                        </a:rPr>
                        <a:t>산출물 관리 및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14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● 테스트 수행 결과물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● 프로젝트 결과 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/>
                        </a:rPr>
                        <a:t>발표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~8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21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●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PPT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 제작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/>
                        </a:rPr>
                        <a:t>● 최종 테스트 및 모의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/>
                        </a:rPr>
                        <a:t>총 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21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object 8"/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16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7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8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9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0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1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22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3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4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25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6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7" name="object 14"/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8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9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63CBB-84F5-E5DC-FC0D-E9D71AC03FB3}"/>
              </a:ext>
            </a:extLst>
          </p:cNvPr>
          <p:cNvSpPr txBox="1"/>
          <p:nvPr/>
        </p:nvSpPr>
        <p:spPr>
          <a:xfrm>
            <a:off x="457200" y="1105585"/>
            <a:ext cx="19712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b="1" spc="-10" dirty="0">
                <a:latin typeface="+mn-ea"/>
              </a:rPr>
              <a:t>프로젝트 일정</a:t>
            </a:r>
            <a:endParaRPr lang="ko-KR" altLang="en-US" sz="1500" b="1" dirty="0">
              <a:latin typeface="+mn-ea"/>
            </a:endParaRPr>
          </a:p>
        </p:txBody>
      </p:sp>
      <p:grpSp>
        <p:nvGrpSpPr>
          <p:cNvPr id="6" name="object 8">
            <a:extLst>
              <a:ext uri="{FF2B5EF4-FFF2-40B4-BE49-F238E27FC236}">
                <a16:creationId xmlns:a16="http://schemas.microsoft.com/office/drawing/2014/main" id="{0E4BAE9C-6C7D-B2FD-6ACC-2B4435904430}"/>
              </a:ext>
            </a:extLst>
          </p:cNvPr>
          <p:cNvGrpSpPr/>
          <p:nvPr/>
        </p:nvGrpSpPr>
        <p:grpSpPr>
          <a:xfrm>
            <a:off x="554101" y="1162709"/>
            <a:ext cx="199390" cy="208915"/>
            <a:chOff x="1200911" y="454913"/>
            <a:chExt cx="199390" cy="208915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92140E99-8F72-6ED2-73A4-2D0090EED60E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8" name="object 10">
              <a:extLst>
                <a:ext uri="{FF2B5EF4-FFF2-40B4-BE49-F238E27FC236}">
                  <a16:creationId xmlns:a16="http://schemas.microsoft.com/office/drawing/2014/main" id="{104082BA-5ADB-CF0A-6449-6ADE51C596C9}"/>
                </a:ext>
              </a:extLst>
            </p:cNvPr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49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9D17C76-5548-8D61-E830-5B7D5770F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368" y="1123950"/>
            <a:ext cx="6382632" cy="3415529"/>
          </a:xfrm>
          <a:prstGeom prst="rect">
            <a:avLst/>
          </a:prstGeom>
        </p:spPr>
      </p:pic>
      <p:sp>
        <p:nvSpPr>
          <p:cNvPr id="5" name="직사각형 6">
            <a:extLst>
              <a:ext uri="{FF2B5EF4-FFF2-40B4-BE49-F238E27FC236}">
                <a16:creationId xmlns:a16="http://schemas.microsoft.com/office/drawing/2014/main" id="{BB1F0C7B-1412-D996-7BBD-F17231F834BB}"/>
              </a:ext>
            </a:extLst>
          </p:cNvPr>
          <p:cNvSpPr/>
          <p:nvPr/>
        </p:nvSpPr>
        <p:spPr>
          <a:xfrm>
            <a:off x="3581400" y="2251071"/>
            <a:ext cx="2798666" cy="56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내용 추가</a:t>
            </a:r>
            <a:endParaRPr lang="en-US" altLang="ko-KR" sz="9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6" name="직사각형 30">
            <a:extLst>
              <a:ext uri="{FF2B5EF4-FFF2-40B4-BE49-F238E27FC236}">
                <a16:creationId xmlns:a16="http://schemas.microsoft.com/office/drawing/2014/main" id="{7A1B3A1A-F324-7442-B5C5-DD3717A7B1B2}"/>
              </a:ext>
            </a:extLst>
          </p:cNvPr>
          <p:cNvSpPr/>
          <p:nvPr/>
        </p:nvSpPr>
        <p:spPr>
          <a:xfrm>
            <a:off x="1237368" y="1120852"/>
            <a:ext cx="6382632" cy="341552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50">
            <a:extLst>
              <a:ext uri="{FF2B5EF4-FFF2-40B4-BE49-F238E27FC236}">
                <a16:creationId xmlns:a16="http://schemas.microsoft.com/office/drawing/2014/main" id="{98075C2B-F3BD-E55B-C9C6-796820A385A6}"/>
              </a:ext>
            </a:extLst>
          </p:cNvPr>
          <p:cNvSpPr/>
          <p:nvPr/>
        </p:nvSpPr>
        <p:spPr>
          <a:xfrm>
            <a:off x="2286000" y="2843856"/>
            <a:ext cx="778315" cy="5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50">
            <a:extLst>
              <a:ext uri="{FF2B5EF4-FFF2-40B4-BE49-F238E27FC236}">
                <a16:creationId xmlns:a16="http://schemas.microsoft.com/office/drawing/2014/main" id="{0D628732-1731-745C-1301-734C4D4CD0D7}"/>
              </a:ext>
            </a:extLst>
          </p:cNvPr>
          <p:cNvSpPr/>
          <p:nvPr/>
        </p:nvSpPr>
        <p:spPr>
          <a:xfrm>
            <a:off x="4157365" y="3163491"/>
            <a:ext cx="643235" cy="5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7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C7D15E0-2328-EC19-2600-7DA04DB26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1657350"/>
            <a:ext cx="4171950" cy="2209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323F97-9C67-3351-E1A8-A78217906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332" y="2121964"/>
            <a:ext cx="2259449" cy="899571"/>
          </a:xfrm>
          <a:prstGeom prst="rect">
            <a:avLst/>
          </a:prstGeom>
        </p:spPr>
      </p:pic>
      <p:sp>
        <p:nvSpPr>
          <p:cNvPr id="8" name="직사각형 30">
            <a:extLst>
              <a:ext uri="{FF2B5EF4-FFF2-40B4-BE49-F238E27FC236}">
                <a16:creationId xmlns:a16="http://schemas.microsoft.com/office/drawing/2014/main" id="{0088E21B-BAAD-CBAD-2C51-889CE8050EFF}"/>
              </a:ext>
            </a:extLst>
          </p:cNvPr>
          <p:cNvSpPr/>
          <p:nvPr/>
        </p:nvSpPr>
        <p:spPr>
          <a:xfrm>
            <a:off x="969331" y="2118866"/>
            <a:ext cx="2259449" cy="89957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30">
            <a:extLst>
              <a:ext uri="{FF2B5EF4-FFF2-40B4-BE49-F238E27FC236}">
                <a16:creationId xmlns:a16="http://schemas.microsoft.com/office/drawing/2014/main" id="{214511CE-3F31-40BF-39BD-E0EACE4D953A}"/>
              </a:ext>
            </a:extLst>
          </p:cNvPr>
          <p:cNvSpPr/>
          <p:nvPr/>
        </p:nvSpPr>
        <p:spPr>
          <a:xfrm>
            <a:off x="3809999" y="1657350"/>
            <a:ext cx="4171951" cy="22098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6">
            <a:extLst>
              <a:ext uri="{FF2B5EF4-FFF2-40B4-BE49-F238E27FC236}">
                <a16:creationId xmlns:a16="http://schemas.microsoft.com/office/drawing/2014/main" id="{4289608A-AC9E-CB39-8139-C7052231BE35}"/>
              </a:ext>
            </a:extLst>
          </p:cNvPr>
          <p:cNvSpPr/>
          <p:nvPr/>
        </p:nvSpPr>
        <p:spPr>
          <a:xfrm>
            <a:off x="3829048" y="3301050"/>
            <a:ext cx="3962400" cy="24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b="1" dirty="0" err="1">
                <a:solidFill>
                  <a:srgbClr val="0070C0"/>
                </a:solidFill>
                <a:latin typeface="맑은 고딕"/>
              </a:rPr>
              <a:t>로드밸런서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 </a:t>
            </a:r>
            <a:r>
              <a:rPr lang="ko-KR" altLang="en-US" sz="900" b="1" dirty="0" err="1">
                <a:solidFill>
                  <a:srgbClr val="0070C0"/>
                </a:solidFill>
                <a:latin typeface="맑은 고딕"/>
              </a:rPr>
              <a:t>엑세스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 로그 활성화 및 로그가 저장 될 폴더 정의 </a:t>
            </a:r>
            <a:endParaRPr lang="en-US" altLang="ko-KR" sz="9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FC170-CC98-24CB-3F78-0FE621223539}"/>
              </a:ext>
            </a:extLst>
          </p:cNvPr>
          <p:cNvSpPr/>
          <p:nvPr/>
        </p:nvSpPr>
        <p:spPr>
          <a:xfrm flipH="1">
            <a:off x="3962400" y="2739454"/>
            <a:ext cx="1752600" cy="36950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3F1070-CE74-557E-5343-44442E2D6D53}"/>
              </a:ext>
            </a:extLst>
          </p:cNvPr>
          <p:cNvSpPr/>
          <p:nvPr/>
        </p:nvSpPr>
        <p:spPr>
          <a:xfrm flipH="1">
            <a:off x="7105650" y="3532532"/>
            <a:ext cx="838200" cy="28644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1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01E351-6C87-067E-0AB3-1C8E25089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78" y="1226820"/>
            <a:ext cx="2884670" cy="32584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504337-83E4-D3FE-21C9-BC9E27BE0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800" y="1226821"/>
            <a:ext cx="4495800" cy="485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696161-E762-D45E-78A9-401779D82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1689675"/>
            <a:ext cx="4495800" cy="2795594"/>
          </a:xfrm>
          <a:prstGeom prst="rect">
            <a:avLst/>
          </a:prstGeom>
        </p:spPr>
      </p:pic>
      <p:sp>
        <p:nvSpPr>
          <p:cNvPr id="10" name="직사각형 50">
            <a:extLst>
              <a:ext uri="{FF2B5EF4-FFF2-40B4-BE49-F238E27FC236}">
                <a16:creationId xmlns:a16="http://schemas.microsoft.com/office/drawing/2014/main" id="{D93C3A20-386F-AEE8-D8C4-A928F5AE6619}"/>
              </a:ext>
            </a:extLst>
          </p:cNvPr>
          <p:cNvSpPr/>
          <p:nvPr/>
        </p:nvSpPr>
        <p:spPr>
          <a:xfrm>
            <a:off x="3886200" y="1918275"/>
            <a:ext cx="506848" cy="2487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50">
            <a:extLst>
              <a:ext uri="{FF2B5EF4-FFF2-40B4-BE49-F238E27FC236}">
                <a16:creationId xmlns:a16="http://schemas.microsoft.com/office/drawing/2014/main" id="{F086212D-4270-3615-8BA7-DD57B68E6F5B}"/>
              </a:ext>
            </a:extLst>
          </p:cNvPr>
          <p:cNvSpPr/>
          <p:nvPr/>
        </p:nvSpPr>
        <p:spPr>
          <a:xfrm>
            <a:off x="4648200" y="1890968"/>
            <a:ext cx="506848" cy="251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30">
            <a:extLst>
              <a:ext uri="{FF2B5EF4-FFF2-40B4-BE49-F238E27FC236}">
                <a16:creationId xmlns:a16="http://schemas.microsoft.com/office/drawing/2014/main" id="{E461394D-5755-C56D-5FD8-8550C2BDDE7E}"/>
              </a:ext>
            </a:extLst>
          </p:cNvPr>
          <p:cNvSpPr/>
          <p:nvPr/>
        </p:nvSpPr>
        <p:spPr>
          <a:xfrm>
            <a:off x="593979" y="1229447"/>
            <a:ext cx="2884670" cy="325582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30">
            <a:extLst>
              <a:ext uri="{FF2B5EF4-FFF2-40B4-BE49-F238E27FC236}">
                <a16:creationId xmlns:a16="http://schemas.microsoft.com/office/drawing/2014/main" id="{252A59F2-BF3E-290C-8B82-E6249652392C}"/>
              </a:ext>
            </a:extLst>
          </p:cNvPr>
          <p:cNvSpPr/>
          <p:nvPr/>
        </p:nvSpPr>
        <p:spPr>
          <a:xfrm>
            <a:off x="3733798" y="1226820"/>
            <a:ext cx="4495799" cy="324891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6">
            <a:extLst>
              <a:ext uri="{FF2B5EF4-FFF2-40B4-BE49-F238E27FC236}">
                <a16:creationId xmlns:a16="http://schemas.microsoft.com/office/drawing/2014/main" id="{10594ECD-18DC-E4CF-4F1D-9D63526374CA}"/>
              </a:ext>
            </a:extLst>
          </p:cNvPr>
          <p:cNvSpPr/>
          <p:nvPr/>
        </p:nvSpPr>
        <p:spPr>
          <a:xfrm>
            <a:off x="1235855" y="3486150"/>
            <a:ext cx="1352289" cy="24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생성 된 폴더 확인</a:t>
            </a:r>
            <a:endParaRPr lang="en-US" altLang="ko-KR" sz="9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B7B97-A7BF-0B65-3BB6-0BBD30D1E71F}"/>
              </a:ext>
            </a:extLst>
          </p:cNvPr>
          <p:cNvSpPr/>
          <p:nvPr/>
        </p:nvSpPr>
        <p:spPr>
          <a:xfrm flipH="1">
            <a:off x="1039762" y="4037918"/>
            <a:ext cx="560438" cy="2102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직사각형 6">
            <a:extLst>
              <a:ext uri="{FF2B5EF4-FFF2-40B4-BE49-F238E27FC236}">
                <a16:creationId xmlns:a16="http://schemas.microsoft.com/office/drawing/2014/main" id="{1985216A-84A6-45BE-5529-52F70E33CB8A}"/>
              </a:ext>
            </a:extLst>
          </p:cNvPr>
          <p:cNvSpPr/>
          <p:nvPr/>
        </p:nvSpPr>
        <p:spPr>
          <a:xfrm>
            <a:off x="4038600" y="1669324"/>
            <a:ext cx="2667000" cy="24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b="1" i="0" dirty="0">
                <a:solidFill>
                  <a:srgbClr val="555555"/>
                </a:solidFill>
                <a:effectLst/>
                <a:latin typeface="Nanum Gothic"/>
              </a:rPr>
              <a:t>ALB Access Log</a:t>
            </a:r>
            <a:r>
              <a:rPr lang="ko-KR" altLang="en-US" sz="1050" b="1" i="0" dirty="0">
                <a:solidFill>
                  <a:srgbClr val="555555"/>
                </a:solidFill>
                <a:effectLst/>
                <a:latin typeface="Nanum Gothic"/>
              </a:rPr>
              <a:t>는 </a:t>
            </a:r>
            <a:r>
              <a:rPr lang="en-US" altLang="ko-KR" sz="1050" b="1" i="0" dirty="0">
                <a:solidFill>
                  <a:srgbClr val="555555"/>
                </a:solidFill>
                <a:effectLst/>
                <a:latin typeface="Nanum Gothic"/>
              </a:rPr>
              <a:t>5</a:t>
            </a:r>
            <a:r>
              <a:rPr lang="ko-KR" altLang="en-US" sz="1050" b="1" i="0" dirty="0">
                <a:solidFill>
                  <a:srgbClr val="555555"/>
                </a:solidFill>
                <a:effectLst/>
                <a:latin typeface="Nanum Gothic"/>
              </a:rPr>
              <a:t>분 단위로 저장된다</a:t>
            </a:r>
            <a:endParaRPr lang="en-US" altLang="ko-KR" sz="105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18" name="직사각형 50">
            <a:extLst>
              <a:ext uri="{FF2B5EF4-FFF2-40B4-BE49-F238E27FC236}">
                <a16:creationId xmlns:a16="http://schemas.microsoft.com/office/drawing/2014/main" id="{D7FA702D-4C48-8811-B9C6-B91DA3D89A24}"/>
              </a:ext>
            </a:extLst>
          </p:cNvPr>
          <p:cNvSpPr/>
          <p:nvPr/>
        </p:nvSpPr>
        <p:spPr>
          <a:xfrm>
            <a:off x="5444369" y="1909763"/>
            <a:ext cx="506848" cy="2495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E251335-7802-A434-D304-CDFF884855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8953" y="1483157"/>
            <a:ext cx="1983487" cy="1571759"/>
          </a:xfrm>
          <a:prstGeom prst="rect">
            <a:avLst/>
          </a:prstGeom>
        </p:spPr>
      </p:pic>
      <p:sp>
        <p:nvSpPr>
          <p:cNvPr id="4" name="직사각형 28">
            <a:extLst>
              <a:ext uri="{FF2B5EF4-FFF2-40B4-BE49-F238E27FC236}">
                <a16:creationId xmlns:a16="http://schemas.microsoft.com/office/drawing/2014/main" id="{0C4FDAD4-D87C-2F0D-AAD3-F705CCF61EA7}"/>
              </a:ext>
            </a:extLst>
          </p:cNvPr>
          <p:cNvSpPr/>
          <p:nvPr/>
        </p:nvSpPr>
        <p:spPr>
          <a:xfrm>
            <a:off x="2213745" y="2769166"/>
            <a:ext cx="207396" cy="16194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6">
            <a:extLst>
              <a:ext uri="{FF2B5EF4-FFF2-40B4-BE49-F238E27FC236}">
                <a16:creationId xmlns:a16="http://schemas.microsoft.com/office/drawing/2014/main" id="{09B18893-CD70-A9CB-D95B-81573F19229E}"/>
              </a:ext>
            </a:extLst>
          </p:cNvPr>
          <p:cNvSpPr/>
          <p:nvPr/>
        </p:nvSpPr>
        <p:spPr>
          <a:xfrm>
            <a:off x="1303362" y="2592698"/>
            <a:ext cx="1016179" cy="271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b="1" dirty="0">
                <a:solidFill>
                  <a:srgbClr val="0070C0"/>
                </a:solidFill>
                <a:latin typeface="+mn-ea"/>
              </a:rPr>
              <a:t>요청을 보낸 횟수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1CC64-40E7-AFF8-C978-F49F37AACB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036318" y="1483157"/>
            <a:ext cx="5334000" cy="1088593"/>
          </a:xfrm>
          <a:prstGeom prst="rect">
            <a:avLst/>
          </a:prstGeom>
        </p:spPr>
      </p:pic>
      <p:sp>
        <p:nvSpPr>
          <p:cNvPr id="17" name="직사각형 6">
            <a:extLst>
              <a:ext uri="{FF2B5EF4-FFF2-40B4-BE49-F238E27FC236}">
                <a16:creationId xmlns:a16="http://schemas.microsoft.com/office/drawing/2014/main" id="{82E45201-CF1C-04A9-007C-90F45DD4346C}"/>
              </a:ext>
            </a:extLst>
          </p:cNvPr>
          <p:cNvSpPr/>
          <p:nvPr/>
        </p:nvSpPr>
        <p:spPr>
          <a:xfrm>
            <a:off x="2960118" y="1190491"/>
            <a:ext cx="1524000" cy="240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맑은 고딕"/>
              </a:rPr>
              <a:t>- Access Log </a:t>
            </a:r>
            <a:r>
              <a:rPr lang="ko-KR" altLang="en-US" sz="1050" b="1" dirty="0">
                <a:solidFill>
                  <a:schemeClr val="tx1"/>
                </a:solidFill>
                <a:latin typeface="맑은 고딕"/>
              </a:rPr>
              <a:t>확인</a:t>
            </a:r>
            <a:endParaRPr lang="en-US" altLang="ko-KR" sz="1050" b="1" dirty="0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8" name="직사각형 50">
            <a:extLst>
              <a:ext uri="{FF2B5EF4-FFF2-40B4-BE49-F238E27FC236}">
                <a16:creationId xmlns:a16="http://schemas.microsoft.com/office/drawing/2014/main" id="{54258945-A7AE-43D0-D662-843989D0C50E}"/>
              </a:ext>
            </a:extLst>
          </p:cNvPr>
          <p:cNvSpPr/>
          <p:nvPr/>
        </p:nvSpPr>
        <p:spPr>
          <a:xfrm>
            <a:off x="4941318" y="1510687"/>
            <a:ext cx="609600" cy="998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88EF89C-6F0B-7D6C-33FA-6B72C5D5E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952" y="1487287"/>
            <a:ext cx="1983487" cy="258106"/>
          </a:xfrm>
          <a:prstGeom prst="rect">
            <a:avLst/>
          </a:prstGeom>
        </p:spPr>
      </p:pic>
      <p:sp>
        <p:nvSpPr>
          <p:cNvPr id="21" name="직사각형 28">
            <a:extLst>
              <a:ext uri="{FF2B5EF4-FFF2-40B4-BE49-F238E27FC236}">
                <a16:creationId xmlns:a16="http://schemas.microsoft.com/office/drawing/2014/main" id="{B52CB80D-5F54-3D67-82B7-ADE6A6004996}"/>
              </a:ext>
            </a:extLst>
          </p:cNvPr>
          <p:cNvSpPr/>
          <p:nvPr/>
        </p:nvSpPr>
        <p:spPr>
          <a:xfrm>
            <a:off x="1069477" y="1525549"/>
            <a:ext cx="207396" cy="16194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F6587322-06C7-4550-C709-25B2787964F7}"/>
              </a:ext>
            </a:extLst>
          </p:cNvPr>
          <p:cNvSpPr/>
          <p:nvPr/>
        </p:nvSpPr>
        <p:spPr>
          <a:xfrm>
            <a:off x="703451" y="1141507"/>
            <a:ext cx="1225194" cy="271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 dirty="0">
                <a:solidFill>
                  <a:srgbClr val="0070C0"/>
                </a:solidFill>
                <a:latin typeface="+mn-ea"/>
              </a:rPr>
              <a:t>Client Chrome </a:t>
            </a:r>
            <a:r>
              <a:rPr lang="ko-KR" altLang="en-US" sz="800" b="1" dirty="0">
                <a:solidFill>
                  <a:srgbClr val="0070C0"/>
                </a:solidFill>
                <a:latin typeface="+mn-ea"/>
              </a:rPr>
              <a:t>브라우저에서 접속</a:t>
            </a:r>
          </a:p>
        </p:txBody>
      </p:sp>
      <p:sp>
        <p:nvSpPr>
          <p:cNvPr id="23" name="직사각형 30">
            <a:extLst>
              <a:ext uri="{FF2B5EF4-FFF2-40B4-BE49-F238E27FC236}">
                <a16:creationId xmlns:a16="http://schemas.microsoft.com/office/drawing/2014/main" id="{47DAF828-BCDD-D89C-0EA0-7F51C0117132}"/>
              </a:ext>
            </a:extLst>
          </p:cNvPr>
          <p:cNvSpPr/>
          <p:nvPr/>
        </p:nvSpPr>
        <p:spPr>
          <a:xfrm>
            <a:off x="678952" y="1483157"/>
            <a:ext cx="1983487" cy="157175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30">
            <a:extLst>
              <a:ext uri="{FF2B5EF4-FFF2-40B4-BE49-F238E27FC236}">
                <a16:creationId xmlns:a16="http://schemas.microsoft.com/office/drawing/2014/main" id="{744D286D-ED53-1715-D151-4DD6991253B7}"/>
              </a:ext>
            </a:extLst>
          </p:cNvPr>
          <p:cNvSpPr/>
          <p:nvPr/>
        </p:nvSpPr>
        <p:spPr>
          <a:xfrm>
            <a:off x="3036317" y="1483157"/>
            <a:ext cx="5334000" cy="108859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3318E91-5268-9752-F5F6-33B7119F52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317" y="2800350"/>
            <a:ext cx="5334000" cy="1395836"/>
          </a:xfrm>
          <a:prstGeom prst="rect">
            <a:avLst/>
          </a:prstGeom>
        </p:spPr>
      </p:pic>
      <p:sp>
        <p:nvSpPr>
          <p:cNvPr id="27" name="직사각형 30">
            <a:extLst>
              <a:ext uri="{FF2B5EF4-FFF2-40B4-BE49-F238E27FC236}">
                <a16:creationId xmlns:a16="http://schemas.microsoft.com/office/drawing/2014/main" id="{3F0F1EE0-672C-BA82-FF01-A13F47219D8C}"/>
              </a:ext>
            </a:extLst>
          </p:cNvPr>
          <p:cNvSpPr/>
          <p:nvPr/>
        </p:nvSpPr>
        <p:spPr>
          <a:xfrm>
            <a:off x="3036316" y="2800349"/>
            <a:ext cx="5334001" cy="139583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38DAE4B-B892-9558-2F2A-F92ADE2461D7}"/>
              </a:ext>
            </a:extLst>
          </p:cNvPr>
          <p:cNvCxnSpPr>
            <a:cxnSpLocks/>
          </p:cNvCxnSpPr>
          <p:nvPr/>
        </p:nvCxnSpPr>
        <p:spPr>
          <a:xfrm flipV="1">
            <a:off x="2701481" y="2007233"/>
            <a:ext cx="295792" cy="2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57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58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>
                <a:latin typeface="+mn-ea"/>
                <a:ea typeface="+mn-ea"/>
              </a:rPr>
              <a:t>04. </a:t>
            </a:r>
            <a:r>
              <a:rPr lang="ko-KR" altLang="en-US" sz="2000" b="1" spc="-10">
                <a:latin typeface="+mn-ea"/>
                <a:ea typeface="+mn-ea"/>
              </a:rPr>
              <a:t>프로젝트 수행 결과</a:t>
            </a:r>
            <a:endParaRPr lang="ko-KR" altLang="en-US" sz="2000" b="1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4257" y="1639771"/>
            <a:ext cx="7550727" cy="1298108"/>
          </a:xfrm>
          <a:prstGeom prst="rect">
            <a:avLst/>
          </a:prstGeom>
        </p:spPr>
      </p:pic>
      <p:sp>
        <p:nvSpPr>
          <p:cNvPr id="122" name="직사각형 28"/>
          <p:cNvSpPr/>
          <p:nvPr/>
        </p:nvSpPr>
        <p:spPr>
          <a:xfrm>
            <a:off x="5391150" y="1650458"/>
            <a:ext cx="1364771" cy="12114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7" name="직사각형 6"/>
          <p:cNvSpPr/>
          <p:nvPr/>
        </p:nvSpPr>
        <p:spPr>
          <a:xfrm>
            <a:off x="5479428" y="1377510"/>
            <a:ext cx="1524000" cy="240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Client </a:t>
            </a:r>
            <a:r>
              <a:rPr lang="en-US" altLang="ko-KR" sz="900" b="1" dirty="0" err="1">
                <a:solidFill>
                  <a:srgbClr val="0070C0"/>
                </a:solidFill>
                <a:latin typeface="맑은 고딕"/>
              </a:rPr>
              <a:t>IP와</a:t>
            </a: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 </a:t>
            </a:r>
            <a:r>
              <a:rPr lang="en-US" altLang="ko-KR" sz="900" b="1" dirty="0" err="1">
                <a:solidFill>
                  <a:srgbClr val="0070C0"/>
                </a:solidFill>
                <a:latin typeface="맑은 고딕"/>
              </a:rPr>
              <a:t>포트</a:t>
            </a:r>
            <a:endParaRPr lang="en-US" altLang="ko-KR" sz="9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128" name="직사각형 6"/>
          <p:cNvSpPr/>
          <p:nvPr/>
        </p:nvSpPr>
        <p:spPr>
          <a:xfrm>
            <a:off x="6754784" y="1366087"/>
            <a:ext cx="1600200" cy="240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Target </a:t>
            </a:r>
            <a:r>
              <a:rPr lang="en-US" altLang="ko-KR" sz="900" b="1" dirty="0" err="1">
                <a:solidFill>
                  <a:srgbClr val="0070C0"/>
                </a:solidFill>
                <a:latin typeface="맑은 고딕"/>
              </a:rPr>
              <a:t>IP와</a:t>
            </a: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 </a:t>
            </a:r>
            <a:r>
              <a:rPr lang="en-US" altLang="ko-KR" sz="900" b="1" dirty="0" err="1">
                <a:solidFill>
                  <a:srgbClr val="0070C0"/>
                </a:solidFill>
                <a:latin typeface="맑은 고딕"/>
              </a:rPr>
              <a:t>포트</a:t>
            </a:r>
            <a:endParaRPr lang="en-US" altLang="ko-KR" sz="900" b="1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131" name="직사각형 6"/>
          <p:cNvSpPr/>
          <p:nvPr/>
        </p:nvSpPr>
        <p:spPr>
          <a:xfrm>
            <a:off x="5706079" y="2023920"/>
            <a:ext cx="1600200" cy="240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b="1" dirty="0" err="1">
                <a:solidFill>
                  <a:srgbClr val="0070C0"/>
                </a:solidFill>
                <a:latin typeface="맑은 고딕"/>
              </a:rPr>
              <a:t>클라이언트</a:t>
            </a: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 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요청 정보</a:t>
            </a:r>
          </a:p>
        </p:txBody>
      </p:sp>
      <p:sp>
        <p:nvSpPr>
          <p:cNvPr id="136" name="직사각형 50"/>
          <p:cNvSpPr/>
          <p:nvPr/>
        </p:nvSpPr>
        <p:spPr>
          <a:xfrm>
            <a:off x="4347002" y="1670457"/>
            <a:ext cx="910798" cy="96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7" name="직사각형 28"/>
          <p:cNvSpPr/>
          <p:nvPr/>
        </p:nvSpPr>
        <p:spPr>
          <a:xfrm>
            <a:off x="5614026" y="2384768"/>
            <a:ext cx="1524000" cy="1301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8" name="직사각형 6"/>
          <p:cNvSpPr/>
          <p:nvPr/>
        </p:nvSpPr>
        <p:spPr>
          <a:xfrm>
            <a:off x="5706079" y="2535142"/>
            <a:ext cx="1600200" cy="240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맑은 고딕"/>
              </a:rPr>
              <a:t>Target group</a:t>
            </a:r>
            <a:r>
              <a:rPr lang="ko-KR" altLang="en-US" sz="900" b="1" dirty="0">
                <a:solidFill>
                  <a:srgbClr val="0070C0"/>
                </a:solidFill>
                <a:latin typeface="맑은 고딕"/>
              </a:rPr>
              <a:t> 및 정보</a:t>
            </a:r>
          </a:p>
        </p:txBody>
      </p:sp>
      <p:sp>
        <p:nvSpPr>
          <p:cNvPr id="41" name="직사각형 50"/>
          <p:cNvSpPr/>
          <p:nvPr/>
        </p:nvSpPr>
        <p:spPr>
          <a:xfrm>
            <a:off x="1586865" y="2674560"/>
            <a:ext cx="1613535" cy="106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직사각형 50"/>
          <p:cNvSpPr/>
          <p:nvPr/>
        </p:nvSpPr>
        <p:spPr>
          <a:xfrm>
            <a:off x="7395002" y="2388844"/>
            <a:ext cx="910798" cy="106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30"/>
          <p:cNvSpPr/>
          <p:nvPr/>
        </p:nvSpPr>
        <p:spPr>
          <a:xfrm>
            <a:off x="804257" y="1638300"/>
            <a:ext cx="7550727" cy="12995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50">
            <a:extLst>
              <a:ext uri="{FF2B5EF4-FFF2-40B4-BE49-F238E27FC236}">
                <a16:creationId xmlns:a16="http://schemas.microsoft.com/office/drawing/2014/main" id="{8CF9E868-C3F8-F4BF-5745-5BFDC5A0324E}"/>
              </a:ext>
            </a:extLst>
          </p:cNvPr>
          <p:cNvSpPr/>
          <p:nvPr/>
        </p:nvSpPr>
        <p:spPr>
          <a:xfrm>
            <a:off x="1447800" y="2537524"/>
            <a:ext cx="2362378" cy="88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28">
            <a:extLst>
              <a:ext uri="{FF2B5EF4-FFF2-40B4-BE49-F238E27FC236}">
                <a16:creationId xmlns:a16="http://schemas.microsoft.com/office/drawing/2014/main" id="{52490EA1-D05B-C107-A279-6E5F706894B7}"/>
              </a:ext>
            </a:extLst>
          </p:cNvPr>
          <p:cNvSpPr/>
          <p:nvPr/>
        </p:nvSpPr>
        <p:spPr>
          <a:xfrm>
            <a:off x="834521" y="1944276"/>
            <a:ext cx="4896958" cy="40443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50">
            <a:extLst>
              <a:ext uri="{FF2B5EF4-FFF2-40B4-BE49-F238E27FC236}">
                <a16:creationId xmlns:a16="http://schemas.microsoft.com/office/drawing/2014/main" id="{BA2DDC26-E9A7-4815-1E84-15245709F2EA}"/>
              </a:ext>
            </a:extLst>
          </p:cNvPr>
          <p:cNvSpPr/>
          <p:nvPr/>
        </p:nvSpPr>
        <p:spPr>
          <a:xfrm>
            <a:off x="2393682" y="2403395"/>
            <a:ext cx="2362378" cy="88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28">
            <a:extLst>
              <a:ext uri="{FF2B5EF4-FFF2-40B4-BE49-F238E27FC236}">
                <a16:creationId xmlns:a16="http://schemas.microsoft.com/office/drawing/2014/main" id="{0AC617FB-08D9-4CD9-FA1E-E49B87B5C64B}"/>
              </a:ext>
            </a:extLst>
          </p:cNvPr>
          <p:cNvSpPr/>
          <p:nvPr/>
        </p:nvSpPr>
        <p:spPr>
          <a:xfrm>
            <a:off x="6792236" y="1657350"/>
            <a:ext cx="1060100" cy="11425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6">
            <a:extLst>
              <a:ext uri="{FF2B5EF4-FFF2-40B4-BE49-F238E27FC236}">
                <a16:creationId xmlns:a16="http://schemas.microsoft.com/office/drawing/2014/main" id="{08E369BF-16FF-AA03-211F-FBBA1F6049AC}"/>
              </a:ext>
            </a:extLst>
          </p:cNvPr>
          <p:cNvSpPr/>
          <p:nvPr/>
        </p:nvSpPr>
        <p:spPr>
          <a:xfrm>
            <a:off x="738771" y="1302942"/>
            <a:ext cx="1524000" cy="240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맑은 고딕"/>
              </a:rPr>
              <a:t>- Access Log </a:t>
            </a:r>
            <a:r>
              <a:rPr lang="ko-KR" altLang="en-US" sz="1050" b="1" dirty="0">
                <a:solidFill>
                  <a:schemeClr val="tx1"/>
                </a:solidFill>
                <a:latin typeface="맑은 고딕"/>
              </a:rPr>
              <a:t>분석</a:t>
            </a:r>
            <a:endParaRPr lang="en-US" altLang="ko-KR" sz="1050" b="1" dirty="0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C838A-0FFA-018E-E306-78DC44CFE8B6}"/>
              </a:ext>
            </a:extLst>
          </p:cNvPr>
          <p:cNvSpPr txBox="1"/>
          <p:nvPr/>
        </p:nvSpPr>
        <p:spPr>
          <a:xfrm>
            <a:off x="776871" y="3322028"/>
            <a:ext cx="5708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시연 결과</a:t>
            </a:r>
            <a:r>
              <a:rPr lang="en-US" altLang="ko-KR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로드 </a:t>
            </a:r>
            <a:r>
              <a:rPr lang="ko-KR" altLang="en-US" sz="1100" b="1" i="0" dirty="0" err="1">
                <a:solidFill>
                  <a:srgbClr val="374151"/>
                </a:solidFill>
                <a:effectLst/>
                <a:latin typeface="+mn-ea"/>
                <a:ea typeface="+mn-ea"/>
              </a:rPr>
              <a:t>밸런서</a:t>
            </a: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 액세스 로그를 활성화하면 생성된 로그 파일들이 </a:t>
            </a:r>
            <a:r>
              <a:rPr lang="en-US" altLang="ko-KR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S3 </a:t>
            </a: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버킷에 저장되고</a:t>
            </a:r>
            <a:r>
              <a:rPr lang="en-US" altLang="ko-KR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이 로그 파일들은 웹 트래픽 및 부하분산 성능과 관련된 정보를 포함하며</a:t>
            </a:r>
            <a:r>
              <a:rPr lang="en-US" altLang="ko-KR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이를 분석하여 요청 패턴</a:t>
            </a:r>
            <a:r>
              <a:rPr lang="en-US" altLang="ko-KR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응답 시간</a:t>
            </a:r>
            <a:r>
              <a:rPr lang="en-US" altLang="ko-KR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오류 상태 등을 확인하고 활용할 수 있다</a:t>
            </a:r>
            <a:r>
              <a:rPr lang="en-US" altLang="ko-KR" sz="1100" b="1" i="0" dirty="0">
                <a:solidFill>
                  <a:srgbClr val="374151"/>
                </a:solidFill>
                <a:effectLst/>
                <a:latin typeface="+mn-ea"/>
                <a:ea typeface="+mn-ea"/>
              </a:rPr>
              <a:t>.</a:t>
            </a:r>
            <a:endParaRPr lang="en-US" altLang="ko-KR" sz="1100" b="1" spc="-1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07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6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1" name="object 16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2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63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4" name="object 16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65" name="object 14"/>
          <p:cNvGrpSpPr/>
          <p:nvPr/>
        </p:nvGrpSpPr>
        <p:grpSpPr>
          <a:xfrm>
            <a:off x="1153930" y="426308"/>
            <a:ext cx="199390" cy="208915"/>
            <a:chOff x="545591" y="454913"/>
            <a:chExt cx="199390" cy="208915"/>
          </a:xfrm>
        </p:grpSpPr>
        <p:pic>
          <p:nvPicPr>
            <p:cNvPr id="66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67" name="object 16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2099057" y="438150"/>
            <a:ext cx="4945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05. </a:t>
            </a:r>
            <a:r>
              <a:rPr lang="ko-KR" altLang="en-US" sz="2000" b="1" spc="-10" dirty="0">
                <a:latin typeface="+mn-ea"/>
                <a:ea typeface="+mn-ea"/>
              </a:rPr>
              <a:t>자체 평가 의견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69" name="object 14"/>
          <p:cNvGrpSpPr/>
          <p:nvPr/>
        </p:nvGrpSpPr>
        <p:grpSpPr>
          <a:xfrm>
            <a:off x="1487055" y="423682"/>
            <a:ext cx="199390" cy="208915"/>
            <a:chOff x="545591" y="454913"/>
            <a:chExt cx="199390" cy="208915"/>
          </a:xfrm>
        </p:grpSpPr>
        <p:pic>
          <p:nvPicPr>
            <p:cNvPr id="7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71" name="object 16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9" name="object 14"/>
          <p:cNvGrpSpPr/>
          <p:nvPr/>
        </p:nvGrpSpPr>
        <p:grpSpPr>
          <a:xfrm>
            <a:off x="1818657" y="424453"/>
            <a:ext cx="199390" cy="208915"/>
            <a:chOff x="545591" y="454913"/>
            <a:chExt cx="199390" cy="208915"/>
          </a:xfrm>
        </p:grpSpPr>
        <p:pic>
          <p:nvPicPr>
            <p:cNvPr id="20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B5E1AC5-50B2-7220-BDF5-5833140EE661}"/>
              </a:ext>
            </a:extLst>
          </p:cNvPr>
          <p:cNvSpPr txBox="1"/>
          <p:nvPr/>
        </p:nvSpPr>
        <p:spPr>
          <a:xfrm>
            <a:off x="671322" y="1121371"/>
            <a:ext cx="9108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500" b="1" spc="-10" dirty="0" err="1" smtClean="0">
                <a:latin typeface="+mn-ea"/>
                <a:ea typeface="+mn-ea"/>
              </a:rPr>
              <a:t>느낀점</a:t>
            </a:r>
            <a:endParaRPr lang="en-US" altLang="ko-KR" sz="1500" b="1" spc="-10" dirty="0">
              <a:latin typeface="+mn-ea"/>
              <a:ea typeface="+mn-ea"/>
            </a:endParaRPr>
          </a:p>
        </p:txBody>
      </p:sp>
      <p:grpSp>
        <p:nvGrpSpPr>
          <p:cNvPr id="76" name="object 8"/>
          <p:cNvGrpSpPr/>
          <p:nvPr/>
        </p:nvGrpSpPr>
        <p:grpSpPr>
          <a:xfrm>
            <a:off x="464311" y="1189930"/>
            <a:ext cx="199390" cy="208915"/>
            <a:chOff x="1200911" y="454913"/>
            <a:chExt cx="199390" cy="208915"/>
          </a:xfrm>
        </p:grpSpPr>
        <p:pic>
          <p:nvPicPr>
            <p:cNvPr id="77" name="object 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78" name="object 10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889766" y="1690371"/>
            <a:ext cx="7004943" cy="1091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dirty="0"/>
              <a:t>이번 팀 프로젝트에서 저는 팀장의 역할을 맡아 프로젝트를 책임감 있게 진행하였습니다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과정에서 </a:t>
            </a:r>
            <a:r>
              <a:rPr lang="en-US" altLang="ko-KR" sz="1200" dirty="0"/>
              <a:t>Jenkins</a:t>
            </a:r>
            <a:r>
              <a:rPr lang="ko-KR" altLang="en-US" sz="1200" dirty="0"/>
              <a:t>와 </a:t>
            </a:r>
            <a:r>
              <a:rPr lang="en-US" altLang="ko-KR" sz="1200" dirty="0"/>
              <a:t>Pipeline </a:t>
            </a:r>
            <a:r>
              <a:rPr lang="ko-KR" altLang="en-US" sz="1200" dirty="0"/>
              <a:t>구조에 대한 이해를 높일 수 있었으며</a:t>
            </a:r>
            <a:r>
              <a:rPr lang="en-US" altLang="ko-KR" sz="1200" dirty="0"/>
              <a:t>, </a:t>
            </a:r>
            <a:r>
              <a:rPr lang="ko-KR" altLang="en-US" sz="1200" dirty="0"/>
              <a:t>팀원들과 함께 </a:t>
            </a:r>
            <a:r>
              <a:rPr lang="en-US" altLang="ko-KR" sz="1200" dirty="0"/>
              <a:t>Terraform</a:t>
            </a:r>
            <a:r>
              <a:rPr lang="ko-KR" altLang="en-US" sz="1200" dirty="0"/>
              <a:t>을 이용하여 인프라를 구축하면서 </a:t>
            </a:r>
            <a:r>
              <a:rPr lang="en-US" altLang="ko-KR" sz="1200" dirty="0"/>
              <a:t>Terraform </a:t>
            </a:r>
            <a:r>
              <a:rPr lang="ko-KR" altLang="en-US" sz="1200" dirty="0"/>
              <a:t>문법과 </a:t>
            </a:r>
            <a:r>
              <a:rPr lang="en-US" altLang="ko-KR" sz="1200" dirty="0"/>
              <a:t>AWS </a:t>
            </a:r>
            <a:r>
              <a:rPr lang="ko-KR" altLang="en-US" sz="1200" dirty="0"/>
              <a:t>서비스들에 대한 지식을 향상시킬 수 있었습니다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제가 평소에 관심을 가지고 있던 </a:t>
            </a:r>
            <a:r>
              <a:rPr lang="en-US" altLang="ko-KR" sz="1200" dirty="0"/>
              <a:t>DevOps </a:t>
            </a:r>
            <a:r>
              <a:rPr lang="ko-KR" altLang="en-US" sz="1200" dirty="0"/>
              <a:t>업무와 관련된 내용들을 프로젝트 수행 중에 적용해보며 많이 배울 수 있었습니다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이번 프로젝트는 제 개인적인 성장과 발전의 중요한 기반이 되었던 것 같습니다</a:t>
            </a:r>
            <a:r>
              <a:rPr lang="en-US" altLang="ko-KR" sz="1200" dirty="0"/>
              <a:t>.</a:t>
            </a:r>
            <a:endParaRPr lang="ko-KR" altLang="en-US" sz="1200" dirty="0">
              <a:latin typeface="맑은 고딕"/>
              <a:ea typeface="맑은 고딕"/>
            </a:endParaRPr>
          </a:p>
        </p:txBody>
      </p:sp>
      <p:sp>
        <p:nvSpPr>
          <p:cNvPr id="80" name="직사각형 6">
            <a:extLst>
              <a:ext uri="{FF2B5EF4-FFF2-40B4-BE49-F238E27FC236}">
                <a16:creationId xmlns:a16="http://schemas.microsoft.com/office/drawing/2014/main" id="{08E369BF-16FF-AA03-211F-FBBA1F6049AC}"/>
              </a:ext>
            </a:extLst>
          </p:cNvPr>
          <p:cNvSpPr/>
          <p:nvPr/>
        </p:nvSpPr>
        <p:spPr>
          <a:xfrm>
            <a:off x="841872" y="1639676"/>
            <a:ext cx="914400" cy="21904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b="1" dirty="0" smtClean="0">
                <a:solidFill>
                  <a:schemeClr val="tx1"/>
                </a:solidFill>
                <a:latin typeface="맑은 고딕"/>
              </a:rPr>
              <a:t>팀장 정욱진</a:t>
            </a:r>
            <a:endParaRPr lang="en-US" altLang="ko-KR" sz="1050" b="1" dirty="0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81" name="직사각형 30">
            <a:extLst>
              <a:ext uri="{FF2B5EF4-FFF2-40B4-BE49-F238E27FC236}">
                <a16:creationId xmlns:a16="http://schemas.microsoft.com/office/drawing/2014/main" id="{47E37629-34D7-D278-8A71-3B3FBD6AE131}"/>
              </a:ext>
            </a:extLst>
          </p:cNvPr>
          <p:cNvSpPr/>
          <p:nvPr/>
        </p:nvSpPr>
        <p:spPr>
          <a:xfrm>
            <a:off x="841872" y="1628185"/>
            <a:ext cx="7216140" cy="132456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직사각형 6">
            <a:extLst>
              <a:ext uri="{FF2B5EF4-FFF2-40B4-BE49-F238E27FC236}">
                <a16:creationId xmlns:a16="http://schemas.microsoft.com/office/drawing/2014/main" id="{08E369BF-16FF-AA03-211F-FBBA1F6049AC}"/>
              </a:ext>
            </a:extLst>
          </p:cNvPr>
          <p:cNvSpPr/>
          <p:nvPr/>
        </p:nvSpPr>
        <p:spPr>
          <a:xfrm>
            <a:off x="841872" y="3140209"/>
            <a:ext cx="921751" cy="21904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50" b="1" dirty="0" smtClean="0">
                <a:solidFill>
                  <a:schemeClr val="tx1"/>
                </a:solidFill>
                <a:latin typeface="맑은 고딕"/>
              </a:rPr>
              <a:t>팀원 </a:t>
            </a:r>
            <a:r>
              <a:rPr lang="ko-KR" altLang="en-US" sz="1050" b="1" dirty="0" err="1" smtClean="0">
                <a:solidFill>
                  <a:schemeClr val="tx1"/>
                </a:solidFill>
                <a:latin typeface="맑은 고딕"/>
              </a:rPr>
              <a:t>최석준</a:t>
            </a:r>
            <a:endParaRPr lang="en-US" altLang="ko-KR" sz="1050" b="1" dirty="0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83" name="직사각형 30">
            <a:extLst>
              <a:ext uri="{FF2B5EF4-FFF2-40B4-BE49-F238E27FC236}">
                <a16:creationId xmlns:a16="http://schemas.microsoft.com/office/drawing/2014/main" id="{47E37629-34D7-D278-8A71-3B3FBD6AE131}"/>
              </a:ext>
            </a:extLst>
          </p:cNvPr>
          <p:cNvSpPr/>
          <p:nvPr/>
        </p:nvSpPr>
        <p:spPr>
          <a:xfrm>
            <a:off x="834521" y="3136399"/>
            <a:ext cx="7216140" cy="132456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872727" y="3409950"/>
            <a:ext cx="70049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err="1" smtClean="0">
                <a:latin typeface="맑은 고딕"/>
                <a:ea typeface="맑은 고딕"/>
              </a:rPr>
              <a:t>IaC로</a:t>
            </a:r>
            <a:r>
              <a:rPr lang="ko-KR" altLang="en-US" sz="1200" dirty="0" smtClean="0">
                <a:latin typeface="맑은 고딕"/>
                <a:ea typeface="맑은 고딕"/>
              </a:rPr>
              <a:t> 인프라 </a:t>
            </a:r>
            <a:r>
              <a:rPr lang="ko-KR" altLang="en-US" sz="1200" dirty="0" err="1" smtClean="0">
                <a:latin typeface="맑은 고딕"/>
                <a:ea typeface="맑은 고딕"/>
              </a:rPr>
              <a:t>프로비저닝을</a:t>
            </a:r>
            <a:r>
              <a:rPr lang="ko-KR" altLang="en-US" sz="1200" dirty="0" smtClean="0">
                <a:latin typeface="맑은 고딕"/>
                <a:ea typeface="맑은 고딕"/>
              </a:rPr>
              <a:t> 자동화하여 애플리케이션을 개발하거나 배포할 때마다 수동으로 </a:t>
            </a:r>
            <a:r>
              <a:rPr lang="ko-KR" altLang="en-US" sz="1200" dirty="0" err="1" smtClean="0">
                <a:latin typeface="맑은 고딕"/>
                <a:ea typeface="맑은 고딕"/>
              </a:rPr>
              <a:t>프로비저닝하고</a:t>
            </a:r>
            <a:r>
              <a:rPr lang="ko-KR" altLang="en-US" sz="1200" dirty="0" smtClean="0">
                <a:latin typeface="맑은 고딕"/>
                <a:ea typeface="맑은 고딕"/>
              </a:rPr>
              <a:t> 관리할 필요가 없게 하기 위해 자동화 툴인 </a:t>
            </a:r>
            <a:r>
              <a:rPr lang="ko-KR" altLang="en-US" sz="1200" dirty="0" err="1" smtClean="0">
                <a:latin typeface="맑은 고딕"/>
                <a:ea typeface="맑은 고딕"/>
              </a:rPr>
              <a:t>Terraform을</a:t>
            </a:r>
            <a:r>
              <a:rPr lang="ko-KR" altLang="en-US" sz="1200" dirty="0" smtClean="0">
                <a:latin typeface="맑은 고딕"/>
                <a:ea typeface="맑은 고딕"/>
              </a:rPr>
              <a:t> 사용해보았습니다. </a:t>
            </a:r>
          </a:p>
          <a:p>
            <a:pPr>
              <a:defRPr/>
            </a:pPr>
            <a:r>
              <a:rPr lang="ko-KR" altLang="en-US" sz="1200" dirty="0" smtClean="0">
                <a:latin typeface="맑은 고딕"/>
                <a:ea typeface="맑은 고딕"/>
              </a:rPr>
              <a:t>또한 </a:t>
            </a:r>
            <a:r>
              <a:rPr lang="ko-KR" altLang="en-US" sz="1200" dirty="0">
                <a:latin typeface="맑은 고딕"/>
                <a:ea typeface="맑은 고딕"/>
              </a:rPr>
              <a:t>CI/</a:t>
            </a:r>
            <a:r>
              <a:rPr lang="ko-KR" altLang="en-US" sz="1200" dirty="0" err="1">
                <a:latin typeface="맑은 고딕"/>
                <a:ea typeface="맑은 고딕"/>
              </a:rPr>
              <a:t>CD를</a:t>
            </a:r>
            <a:r>
              <a:rPr lang="ko-KR" altLang="en-US" sz="1200" dirty="0">
                <a:latin typeface="맑은 고딕"/>
                <a:ea typeface="맑은 고딕"/>
              </a:rPr>
              <a:t> 통해 개발의 효율성과 </a:t>
            </a:r>
            <a:r>
              <a:rPr lang="ko-KR" altLang="en-US" sz="1200" dirty="0" err="1">
                <a:latin typeface="맑은 고딕"/>
                <a:ea typeface="맑은 고딕"/>
              </a:rPr>
              <a:t>릴리즈</a:t>
            </a:r>
            <a:r>
              <a:rPr lang="ko-KR" altLang="en-US" sz="1200" dirty="0">
                <a:latin typeface="맑은 고딕"/>
                <a:ea typeface="맑은 고딕"/>
              </a:rPr>
              <a:t> 기간도 단축되는 것을 경험해 보았습니다.</a:t>
            </a:r>
          </a:p>
          <a:p>
            <a:pPr>
              <a:defRPr/>
            </a:pPr>
            <a:r>
              <a:rPr lang="ko-KR" altLang="en-US" sz="1200" dirty="0">
                <a:latin typeface="맑은 고딕"/>
                <a:ea typeface="맑은 고딕"/>
              </a:rPr>
              <a:t> 이를 통해 수행 시간이나 유지보수 시간을 단축시키기 위해 코드를 개선하는 것처럼 개발 도구를 활용한 개발 시간 단축도 중요하다고 느꼈습니다.</a:t>
            </a:r>
          </a:p>
        </p:txBody>
      </p:sp>
    </p:spTree>
    <p:extLst>
      <p:ext uri="{BB962C8B-B14F-4D97-AF65-F5344CB8AC3E}">
        <p14:creationId xmlns:p14="http://schemas.microsoft.com/office/powerpoint/2010/main" val="22179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C9BD28D-55F8-486A-9F93-D3268DEDBC31}"/>
              </a:ext>
            </a:extLst>
          </p:cNvPr>
          <p:cNvSpPr txBox="1"/>
          <p:nvPr/>
        </p:nvSpPr>
        <p:spPr>
          <a:xfrm>
            <a:off x="3184890" y="2075461"/>
            <a:ext cx="2787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 smtClean="0">
                <a:latin typeface="Fira Sans Medium" panose="020B0603050000020004" pitchFamily="34" charset="0"/>
              </a:rPr>
              <a:t>thanks!</a:t>
            </a:r>
            <a:endParaRPr lang="en-IN" sz="4950" dirty="0">
              <a:latin typeface="Fira Sans Medium" panose="020B06030500000200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2F9731-B0FC-4706-9E67-202F61A914FF}"/>
              </a:ext>
            </a:extLst>
          </p:cNvPr>
          <p:cNvSpPr/>
          <p:nvPr/>
        </p:nvSpPr>
        <p:spPr>
          <a:xfrm>
            <a:off x="3477455" y="2900536"/>
            <a:ext cx="1478907" cy="276281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3DC809-06A1-40CF-AA17-0E8089FE7962}"/>
              </a:ext>
            </a:extLst>
          </p:cNvPr>
          <p:cNvSpPr/>
          <p:nvPr/>
        </p:nvSpPr>
        <p:spPr>
          <a:xfrm>
            <a:off x="4795097" y="2874065"/>
            <a:ext cx="303989" cy="248150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19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object 8"/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16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7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8" name="object 8"/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9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20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1" name="object 14"/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22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3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4" name="object 14"/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25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6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7" name="object 14"/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8" name="object 1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9" name="object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C5FB5-C1B3-B134-840D-9A05CCD49871}"/>
              </a:ext>
            </a:extLst>
          </p:cNvPr>
          <p:cNvSpPr txBox="1"/>
          <p:nvPr/>
        </p:nvSpPr>
        <p:spPr>
          <a:xfrm>
            <a:off x="457200" y="1105585"/>
            <a:ext cx="40386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Terraform resource</a:t>
            </a:r>
            <a:endParaRPr lang="ko-KR" altLang="en-US" sz="1500" b="1" dirty="0">
              <a:latin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38B7032-A556-0966-1199-126698505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" y="1818680"/>
            <a:ext cx="4151250" cy="275408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FF60F4-515C-89C7-87F8-24F3362932C4}"/>
              </a:ext>
            </a:extLst>
          </p:cNvPr>
          <p:cNvSpPr/>
          <p:nvPr/>
        </p:nvSpPr>
        <p:spPr>
          <a:xfrm>
            <a:off x="569223" y="1459564"/>
            <a:ext cx="21414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- Terraform Backend  </a:t>
            </a:r>
            <a:r>
              <a:rPr lang="ko-KR" altLang="en-US" sz="1100" b="1" dirty="0"/>
              <a:t>활용</a:t>
            </a:r>
            <a:endParaRPr lang="en-US" altLang="ko-KR" sz="11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EB312A-8D65-AB83-FF6D-0A22ECD72CFE}"/>
              </a:ext>
            </a:extLst>
          </p:cNvPr>
          <p:cNvSpPr/>
          <p:nvPr/>
        </p:nvSpPr>
        <p:spPr>
          <a:xfrm>
            <a:off x="4800209" y="1561618"/>
            <a:ext cx="3200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Terraform</a:t>
            </a:r>
            <a:r>
              <a:rPr lang="ko-KR" altLang="en-US" sz="1100" dirty="0"/>
              <a:t>의 상태를 저장하기 위해 </a:t>
            </a:r>
            <a:r>
              <a:rPr lang="en-US" altLang="ko-KR" sz="1100" dirty="0"/>
              <a:t>S3 </a:t>
            </a:r>
            <a:r>
              <a:rPr lang="ko-KR" altLang="en-US" sz="1100" dirty="0" err="1"/>
              <a:t>버킷</a:t>
            </a:r>
            <a:r>
              <a:rPr lang="ko-KR" altLang="en-US" sz="1100" dirty="0"/>
              <a:t> 이용 </a:t>
            </a:r>
            <a:endParaRPr lang="en-US" altLang="ko-KR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3DDD0C-C942-E21F-302E-D3FC765F86AA}"/>
              </a:ext>
            </a:extLst>
          </p:cNvPr>
          <p:cNvSpPr/>
          <p:nvPr/>
        </p:nvSpPr>
        <p:spPr>
          <a:xfrm>
            <a:off x="4726546" y="2046194"/>
            <a:ext cx="20157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en-US" altLang="ko-KR" sz="1100" b="1" dirty="0" err="1"/>
              <a:t>DynamoDB</a:t>
            </a:r>
            <a:r>
              <a:rPr lang="en-US" altLang="ko-KR" sz="1100" b="1" dirty="0"/>
              <a:t> Table for Lock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381BFA-7884-37D9-E834-241AA60F3C96}"/>
              </a:ext>
            </a:extLst>
          </p:cNvPr>
          <p:cNvSpPr/>
          <p:nvPr/>
        </p:nvSpPr>
        <p:spPr>
          <a:xfrm>
            <a:off x="4800209" y="2338804"/>
            <a:ext cx="3200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동시에 같은 파일을 수정하지 못하도록 </a:t>
            </a:r>
            <a:r>
              <a:rPr lang="en-US" altLang="ko-KR" sz="1100" dirty="0" err="1"/>
              <a:t>DynamoDB</a:t>
            </a:r>
            <a:r>
              <a:rPr lang="ko-KR" altLang="en-US" sz="1100" dirty="0"/>
              <a:t> </a:t>
            </a:r>
            <a:r>
              <a:rPr lang="en-US" altLang="ko-KR" sz="1100" dirty="0"/>
              <a:t>Lock</a:t>
            </a:r>
            <a:r>
              <a:rPr lang="ko-KR" altLang="en-US" sz="1100" dirty="0"/>
              <a:t>을 생성</a:t>
            </a:r>
            <a:endParaRPr lang="en-US" altLang="ko-KR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9751ED-F3C6-AA62-E892-A33CA91C7118}"/>
              </a:ext>
            </a:extLst>
          </p:cNvPr>
          <p:cNvSpPr/>
          <p:nvPr/>
        </p:nvSpPr>
        <p:spPr>
          <a:xfrm>
            <a:off x="4724400" y="3593578"/>
            <a:ext cx="3886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 err="1"/>
              <a:t>Infra구축</a:t>
            </a:r>
            <a:r>
              <a:rPr lang="ko-KR" altLang="en-US" sz="1100" dirty="0"/>
              <a:t> 시 </a:t>
            </a:r>
            <a:r>
              <a:rPr lang="en-US" altLang="ko-KR" sz="1100" dirty="0"/>
              <a:t>output Block </a:t>
            </a:r>
            <a:r>
              <a:rPr lang="ko-KR" altLang="en-US" sz="1100" dirty="0"/>
              <a:t>생성 및 S3에 </a:t>
            </a:r>
            <a:r>
              <a:rPr lang="ko-KR" altLang="en-US" sz="1100" dirty="0" err="1"/>
              <a:t>tfstate파일</a:t>
            </a:r>
            <a:r>
              <a:rPr lang="ko-KR" altLang="en-US" sz="1100" dirty="0"/>
              <a:t> 저장</a:t>
            </a:r>
            <a:r>
              <a:rPr lang="en-US" altLang="ko-KR" sz="1100" dirty="0"/>
              <a:t>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BFE0AD-8760-8905-F579-B433F30AEB06}"/>
              </a:ext>
            </a:extLst>
          </p:cNvPr>
          <p:cNvSpPr/>
          <p:nvPr/>
        </p:nvSpPr>
        <p:spPr>
          <a:xfrm>
            <a:off x="4726546" y="1329139"/>
            <a:ext cx="1784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- S3 bucket as backend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C51D06-AC69-EA52-5057-728D215770D6}"/>
              </a:ext>
            </a:extLst>
          </p:cNvPr>
          <p:cNvSpPr/>
          <p:nvPr/>
        </p:nvSpPr>
        <p:spPr>
          <a:xfrm>
            <a:off x="4724400" y="3856393"/>
            <a:ext cx="40244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팀원 간 필요한 </a:t>
            </a:r>
            <a:r>
              <a:rPr lang="en-US" altLang="ko-KR" sz="1100" dirty="0"/>
              <a:t>data</a:t>
            </a:r>
            <a:r>
              <a:rPr lang="ko-KR" altLang="en-US" sz="1100" dirty="0"/>
              <a:t>를 </a:t>
            </a:r>
            <a:r>
              <a:rPr lang="en-US" altLang="ko-KR" sz="1100" dirty="0" err="1"/>
              <a:t>terraform_remote_state</a:t>
            </a:r>
            <a:r>
              <a:rPr lang="ko-KR" altLang="en-US" sz="1100" dirty="0"/>
              <a:t>로 불러온다</a:t>
            </a:r>
            <a:r>
              <a:rPr lang="en-US" altLang="ko-KR" sz="1100" dirty="0"/>
              <a:t>.</a:t>
            </a:r>
          </a:p>
        </p:txBody>
      </p:sp>
      <p:sp>
        <p:nvSpPr>
          <p:cNvPr id="40" name="object 14">
            <a:extLst>
              <a:ext uri="{FF2B5EF4-FFF2-40B4-BE49-F238E27FC236}">
                <a16:creationId xmlns:a16="http://schemas.microsoft.com/office/drawing/2014/main" id="{2536AF83-3B89-9055-410B-EE9036FC9886}"/>
              </a:ext>
            </a:extLst>
          </p:cNvPr>
          <p:cNvSpPr/>
          <p:nvPr/>
        </p:nvSpPr>
        <p:spPr>
          <a:xfrm>
            <a:off x="4724401" y="1264292"/>
            <a:ext cx="3276208" cy="632419"/>
          </a:xfrm>
          <a:custGeom>
            <a:avLst/>
            <a:gdLst/>
            <a:ahLst/>
            <a:cxnLst/>
            <a:rect l="l" t="t" r="r" b="b"/>
            <a:pathLst>
              <a:path w="2609215" h="441325">
                <a:moveTo>
                  <a:pt x="0" y="29743"/>
                </a:moveTo>
                <a:lnTo>
                  <a:pt x="2336" y="18168"/>
                </a:lnTo>
                <a:lnTo>
                  <a:pt x="8709" y="8713"/>
                </a:lnTo>
                <a:lnTo>
                  <a:pt x="18162" y="2338"/>
                </a:lnTo>
                <a:lnTo>
                  <a:pt x="29743" y="0"/>
                </a:lnTo>
                <a:lnTo>
                  <a:pt x="2579344" y="0"/>
                </a:lnTo>
                <a:lnTo>
                  <a:pt x="2590925" y="2338"/>
                </a:lnTo>
                <a:lnTo>
                  <a:pt x="2600378" y="8713"/>
                </a:lnTo>
                <a:lnTo>
                  <a:pt x="2606751" y="18168"/>
                </a:lnTo>
                <a:lnTo>
                  <a:pt x="2609088" y="29743"/>
                </a:lnTo>
                <a:lnTo>
                  <a:pt x="2609088" y="411467"/>
                </a:lnTo>
                <a:lnTo>
                  <a:pt x="2606751" y="423040"/>
                </a:lnTo>
                <a:lnTo>
                  <a:pt x="2600378" y="432490"/>
                </a:lnTo>
                <a:lnTo>
                  <a:pt x="2590925" y="438861"/>
                </a:lnTo>
                <a:lnTo>
                  <a:pt x="2579344" y="441197"/>
                </a:lnTo>
                <a:lnTo>
                  <a:pt x="29743" y="441197"/>
                </a:lnTo>
                <a:lnTo>
                  <a:pt x="18162" y="438861"/>
                </a:lnTo>
                <a:lnTo>
                  <a:pt x="8709" y="432490"/>
                </a:lnTo>
                <a:lnTo>
                  <a:pt x="2336" y="423040"/>
                </a:lnTo>
                <a:lnTo>
                  <a:pt x="0" y="411467"/>
                </a:lnTo>
                <a:lnTo>
                  <a:pt x="0" y="29743"/>
                </a:lnTo>
                <a:close/>
              </a:path>
            </a:pathLst>
          </a:custGeom>
          <a:ln w="28956">
            <a:solidFill>
              <a:srgbClr val="2C2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A75D30D2-A5AC-45A4-AA41-C4F841FC51BA}"/>
              </a:ext>
            </a:extLst>
          </p:cNvPr>
          <p:cNvSpPr/>
          <p:nvPr/>
        </p:nvSpPr>
        <p:spPr>
          <a:xfrm>
            <a:off x="4724401" y="1971078"/>
            <a:ext cx="3276208" cy="895097"/>
          </a:xfrm>
          <a:custGeom>
            <a:avLst/>
            <a:gdLst/>
            <a:ahLst/>
            <a:cxnLst/>
            <a:rect l="l" t="t" r="r" b="b"/>
            <a:pathLst>
              <a:path w="2609215" h="441325">
                <a:moveTo>
                  <a:pt x="0" y="29743"/>
                </a:moveTo>
                <a:lnTo>
                  <a:pt x="2336" y="18168"/>
                </a:lnTo>
                <a:lnTo>
                  <a:pt x="8709" y="8713"/>
                </a:lnTo>
                <a:lnTo>
                  <a:pt x="18162" y="2338"/>
                </a:lnTo>
                <a:lnTo>
                  <a:pt x="29743" y="0"/>
                </a:lnTo>
                <a:lnTo>
                  <a:pt x="2579344" y="0"/>
                </a:lnTo>
                <a:lnTo>
                  <a:pt x="2590925" y="2338"/>
                </a:lnTo>
                <a:lnTo>
                  <a:pt x="2600378" y="8713"/>
                </a:lnTo>
                <a:lnTo>
                  <a:pt x="2606751" y="18168"/>
                </a:lnTo>
                <a:lnTo>
                  <a:pt x="2609088" y="29743"/>
                </a:lnTo>
                <a:lnTo>
                  <a:pt x="2609088" y="411467"/>
                </a:lnTo>
                <a:lnTo>
                  <a:pt x="2606751" y="423040"/>
                </a:lnTo>
                <a:lnTo>
                  <a:pt x="2600378" y="432490"/>
                </a:lnTo>
                <a:lnTo>
                  <a:pt x="2590925" y="438861"/>
                </a:lnTo>
                <a:lnTo>
                  <a:pt x="2579344" y="441197"/>
                </a:lnTo>
                <a:lnTo>
                  <a:pt x="29743" y="441197"/>
                </a:lnTo>
                <a:lnTo>
                  <a:pt x="18162" y="438861"/>
                </a:lnTo>
                <a:lnTo>
                  <a:pt x="8709" y="432490"/>
                </a:lnTo>
                <a:lnTo>
                  <a:pt x="2336" y="423040"/>
                </a:lnTo>
                <a:lnTo>
                  <a:pt x="0" y="411467"/>
                </a:lnTo>
                <a:lnTo>
                  <a:pt x="0" y="29743"/>
                </a:lnTo>
                <a:close/>
              </a:path>
            </a:pathLst>
          </a:custGeom>
          <a:ln w="28956">
            <a:solidFill>
              <a:srgbClr val="2C2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536FB973-5D99-DCE3-FF3D-3C61820541DE}"/>
              </a:ext>
            </a:extLst>
          </p:cNvPr>
          <p:cNvSpPr/>
          <p:nvPr/>
        </p:nvSpPr>
        <p:spPr>
          <a:xfrm>
            <a:off x="4724400" y="3484757"/>
            <a:ext cx="3916680" cy="762000"/>
          </a:xfrm>
          <a:custGeom>
            <a:avLst/>
            <a:gdLst/>
            <a:ahLst/>
            <a:cxnLst/>
            <a:rect l="l" t="t" r="r" b="b"/>
            <a:pathLst>
              <a:path w="2609215" h="441325">
                <a:moveTo>
                  <a:pt x="0" y="29743"/>
                </a:moveTo>
                <a:lnTo>
                  <a:pt x="2336" y="18168"/>
                </a:lnTo>
                <a:lnTo>
                  <a:pt x="8709" y="8713"/>
                </a:lnTo>
                <a:lnTo>
                  <a:pt x="18162" y="2338"/>
                </a:lnTo>
                <a:lnTo>
                  <a:pt x="29743" y="0"/>
                </a:lnTo>
                <a:lnTo>
                  <a:pt x="2579344" y="0"/>
                </a:lnTo>
                <a:lnTo>
                  <a:pt x="2590925" y="2338"/>
                </a:lnTo>
                <a:lnTo>
                  <a:pt x="2600378" y="8713"/>
                </a:lnTo>
                <a:lnTo>
                  <a:pt x="2606751" y="18168"/>
                </a:lnTo>
                <a:lnTo>
                  <a:pt x="2609088" y="29743"/>
                </a:lnTo>
                <a:lnTo>
                  <a:pt x="2609088" y="411467"/>
                </a:lnTo>
                <a:lnTo>
                  <a:pt x="2606751" y="423040"/>
                </a:lnTo>
                <a:lnTo>
                  <a:pt x="2600378" y="432490"/>
                </a:lnTo>
                <a:lnTo>
                  <a:pt x="2590925" y="438861"/>
                </a:lnTo>
                <a:lnTo>
                  <a:pt x="2579344" y="441197"/>
                </a:lnTo>
                <a:lnTo>
                  <a:pt x="29743" y="441197"/>
                </a:lnTo>
                <a:lnTo>
                  <a:pt x="18162" y="438861"/>
                </a:lnTo>
                <a:lnTo>
                  <a:pt x="8709" y="432490"/>
                </a:lnTo>
                <a:lnTo>
                  <a:pt x="2336" y="423040"/>
                </a:lnTo>
                <a:lnTo>
                  <a:pt x="0" y="411467"/>
                </a:lnTo>
                <a:lnTo>
                  <a:pt x="0" y="29743"/>
                </a:lnTo>
                <a:close/>
              </a:path>
            </a:pathLst>
          </a:custGeom>
          <a:ln w="28956">
            <a:solidFill>
              <a:srgbClr val="2C2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87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3"/>
            <a:extLst>
              <a:ext uri="{FF2B5EF4-FFF2-40B4-BE49-F238E27FC236}">
                <a16:creationId xmlns:a16="http://schemas.microsoft.com/office/drawing/2014/main" id="{B0EE1509-1461-BCD8-38E2-6338797447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9187" y="2721796"/>
            <a:ext cx="1897732" cy="480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A2B70-43F6-F5A1-B16F-D922ED7CB1BB}"/>
              </a:ext>
            </a:extLst>
          </p:cNvPr>
          <p:cNvSpPr txBox="1"/>
          <p:nvPr/>
        </p:nvSpPr>
        <p:spPr>
          <a:xfrm>
            <a:off x="6553200" y="3114484"/>
            <a:ext cx="221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b="1" dirty="0">
                <a:latin typeface="+mn-ea"/>
                <a:ea typeface="+mn-ea"/>
                <a:hlinkClick r:id="rId3"/>
              </a:rPr>
              <a:t>https://github.com/tkwk5445/project03-Terraform</a:t>
            </a:r>
            <a:endParaRPr lang="ko-KR" altLang="en-US" sz="800" b="1" dirty="0">
              <a:latin typeface="+mn-ea"/>
              <a:ea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ED20F4D-DFF1-37B1-CA87-A21F744CF915}"/>
              </a:ext>
            </a:extLst>
          </p:cNvPr>
          <p:cNvCxnSpPr>
            <a:cxnSpLocks/>
          </p:cNvCxnSpPr>
          <p:nvPr/>
        </p:nvCxnSpPr>
        <p:spPr>
          <a:xfrm>
            <a:off x="6213709" y="3025774"/>
            <a:ext cx="568091" cy="3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15 VSCode extensions for better Terraform Development | CloudFalcon">
            <a:extLst>
              <a:ext uri="{FF2B5EF4-FFF2-40B4-BE49-F238E27FC236}">
                <a16:creationId xmlns:a16="http://schemas.microsoft.com/office/drawing/2014/main" id="{BE087E77-0CF3-9993-1980-A9437B418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087" y="1622175"/>
            <a:ext cx="1729890" cy="29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F03942-F462-D046-8802-4CF537295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87" y="2021683"/>
            <a:ext cx="1729890" cy="2423332"/>
          </a:xfrm>
          <a:prstGeom prst="rect">
            <a:avLst/>
          </a:prstGeom>
        </p:spPr>
      </p:pic>
      <p:sp>
        <p:nvSpPr>
          <p:cNvPr id="10" name="object 9">
            <a:extLst>
              <a:ext uri="{FF2B5EF4-FFF2-40B4-BE49-F238E27FC236}">
                <a16:creationId xmlns:a16="http://schemas.microsoft.com/office/drawing/2014/main" id="{D5F2A974-5B18-7C91-C24A-D6027A047388}"/>
              </a:ext>
            </a:extLst>
          </p:cNvPr>
          <p:cNvSpPr txBox="1"/>
          <p:nvPr/>
        </p:nvSpPr>
        <p:spPr>
          <a:xfrm>
            <a:off x="6284856" y="2790750"/>
            <a:ext cx="42579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r>
              <a:rPr lang="en-US" sz="1000" dirty="0">
                <a:latin typeface="+mn-ea"/>
                <a:ea typeface="+mn-ea"/>
                <a:cs typeface="굴림"/>
              </a:rPr>
              <a:t>codes</a:t>
            </a:r>
            <a:endParaRPr sz="1000" dirty="0">
              <a:latin typeface="+mn-ea"/>
              <a:ea typeface="+mn-ea"/>
              <a:cs typeface="굴림"/>
            </a:endParaRPr>
          </a:p>
        </p:txBody>
      </p:sp>
      <p:grpSp>
        <p:nvGrpSpPr>
          <p:cNvPr id="51" name="object 10"/>
          <p:cNvGrpSpPr/>
          <p:nvPr/>
        </p:nvGrpSpPr>
        <p:grpSpPr>
          <a:xfrm>
            <a:off x="762000" y="1617157"/>
            <a:ext cx="3100368" cy="2866832"/>
            <a:chOff x="4125340" y="1362326"/>
            <a:chExt cx="931544" cy="737870"/>
          </a:xfrm>
        </p:grpSpPr>
        <p:sp>
          <p:nvSpPr>
            <p:cNvPr id="52" name="object 11"/>
            <p:cNvSpPr/>
            <p:nvPr/>
          </p:nvSpPr>
          <p:spPr>
            <a:xfrm>
              <a:off x="4139945" y="1376931"/>
              <a:ext cx="409575" cy="479425"/>
            </a:xfrm>
            <a:custGeom>
              <a:avLst/>
              <a:gdLst/>
              <a:ahLst/>
              <a:cxnLst/>
              <a:rect l="l" t="t" r="r" b="b"/>
              <a:pathLst>
                <a:path w="409575" h="479425">
                  <a:moveTo>
                    <a:pt x="383527" y="0"/>
                  </a:moveTo>
                  <a:lnTo>
                    <a:pt x="25692" y="0"/>
                  </a:lnTo>
                  <a:lnTo>
                    <a:pt x="15693" y="2019"/>
                  </a:lnTo>
                  <a:lnTo>
                    <a:pt x="7526" y="7526"/>
                  </a:lnTo>
                  <a:lnTo>
                    <a:pt x="2019" y="15693"/>
                  </a:lnTo>
                  <a:lnTo>
                    <a:pt x="0" y="25692"/>
                  </a:lnTo>
                  <a:lnTo>
                    <a:pt x="0" y="453605"/>
                  </a:lnTo>
                  <a:lnTo>
                    <a:pt x="2019" y="463604"/>
                  </a:lnTo>
                  <a:lnTo>
                    <a:pt x="7526" y="471771"/>
                  </a:lnTo>
                  <a:lnTo>
                    <a:pt x="15693" y="477278"/>
                  </a:lnTo>
                  <a:lnTo>
                    <a:pt x="25692" y="479298"/>
                  </a:lnTo>
                  <a:lnTo>
                    <a:pt x="383527" y="479298"/>
                  </a:lnTo>
                  <a:lnTo>
                    <a:pt x="393526" y="477278"/>
                  </a:lnTo>
                  <a:lnTo>
                    <a:pt x="401693" y="471771"/>
                  </a:lnTo>
                  <a:lnTo>
                    <a:pt x="407199" y="463604"/>
                  </a:lnTo>
                  <a:lnTo>
                    <a:pt x="409219" y="453605"/>
                  </a:lnTo>
                  <a:lnTo>
                    <a:pt x="409219" y="25692"/>
                  </a:lnTo>
                  <a:lnTo>
                    <a:pt x="407199" y="15693"/>
                  </a:lnTo>
                  <a:lnTo>
                    <a:pt x="401693" y="7526"/>
                  </a:lnTo>
                  <a:lnTo>
                    <a:pt x="393526" y="2019"/>
                  </a:lnTo>
                  <a:lnTo>
                    <a:pt x="383527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 rtlCol="0"/>
            <a:lstStyle/>
            <a:p>
              <a:r>
                <a:rPr lang="en-US" dirty="0"/>
                <a:t> </a:t>
              </a:r>
              <a:endParaRPr dirty="0"/>
            </a:p>
          </p:txBody>
        </p:sp>
        <p:sp>
          <p:nvSpPr>
            <p:cNvPr id="53" name="object 12"/>
            <p:cNvSpPr/>
            <p:nvPr/>
          </p:nvSpPr>
          <p:spPr>
            <a:xfrm>
              <a:off x="4139945" y="1376931"/>
              <a:ext cx="409575" cy="479425"/>
            </a:xfrm>
            <a:custGeom>
              <a:avLst/>
              <a:gdLst/>
              <a:ahLst/>
              <a:cxnLst/>
              <a:rect l="l" t="t" r="r" b="b"/>
              <a:pathLst>
                <a:path w="409575" h="479425">
                  <a:moveTo>
                    <a:pt x="0" y="25692"/>
                  </a:moveTo>
                  <a:lnTo>
                    <a:pt x="2019" y="15693"/>
                  </a:lnTo>
                  <a:lnTo>
                    <a:pt x="7526" y="7526"/>
                  </a:lnTo>
                  <a:lnTo>
                    <a:pt x="15693" y="2019"/>
                  </a:lnTo>
                  <a:lnTo>
                    <a:pt x="25692" y="0"/>
                  </a:lnTo>
                  <a:lnTo>
                    <a:pt x="383527" y="0"/>
                  </a:lnTo>
                  <a:lnTo>
                    <a:pt x="393526" y="2019"/>
                  </a:lnTo>
                  <a:lnTo>
                    <a:pt x="401693" y="7526"/>
                  </a:lnTo>
                  <a:lnTo>
                    <a:pt x="407199" y="15693"/>
                  </a:lnTo>
                  <a:lnTo>
                    <a:pt x="409219" y="25692"/>
                  </a:lnTo>
                  <a:lnTo>
                    <a:pt x="409219" y="453605"/>
                  </a:lnTo>
                  <a:lnTo>
                    <a:pt x="407199" y="463604"/>
                  </a:lnTo>
                  <a:lnTo>
                    <a:pt x="401693" y="471771"/>
                  </a:lnTo>
                  <a:lnTo>
                    <a:pt x="393526" y="477278"/>
                  </a:lnTo>
                  <a:lnTo>
                    <a:pt x="383527" y="479298"/>
                  </a:lnTo>
                  <a:lnTo>
                    <a:pt x="25692" y="479298"/>
                  </a:lnTo>
                  <a:lnTo>
                    <a:pt x="15693" y="477278"/>
                  </a:lnTo>
                  <a:lnTo>
                    <a:pt x="7526" y="471771"/>
                  </a:lnTo>
                  <a:lnTo>
                    <a:pt x="2019" y="463604"/>
                  </a:lnTo>
                  <a:lnTo>
                    <a:pt x="0" y="453605"/>
                  </a:lnTo>
                  <a:lnTo>
                    <a:pt x="0" y="25692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2043" y="1501140"/>
              <a:ext cx="894587" cy="589025"/>
            </a:xfrm>
            <a:prstGeom prst="rect">
              <a:avLst/>
            </a:prstGeom>
          </p:spPr>
        </p:pic>
        <p:pic>
          <p:nvPicPr>
            <p:cNvPr id="55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4547" y="2031491"/>
              <a:ext cx="449579" cy="68580"/>
            </a:xfrm>
            <a:prstGeom prst="rect">
              <a:avLst/>
            </a:prstGeom>
          </p:spPr>
        </p:pic>
        <p:sp>
          <p:nvSpPr>
            <p:cNvPr id="56" name="object 15"/>
            <p:cNvSpPr/>
            <p:nvPr/>
          </p:nvSpPr>
          <p:spPr>
            <a:xfrm>
              <a:off x="4139945" y="1472947"/>
              <a:ext cx="864235" cy="558800"/>
            </a:xfrm>
            <a:custGeom>
              <a:avLst/>
              <a:gdLst/>
              <a:ahLst/>
              <a:cxnLst/>
              <a:rect l="l" t="t" r="r" b="b"/>
              <a:pathLst>
                <a:path w="864235" h="558800">
                  <a:moveTo>
                    <a:pt x="831926" y="0"/>
                  </a:moveTo>
                  <a:lnTo>
                    <a:pt x="32181" y="0"/>
                  </a:lnTo>
                  <a:lnTo>
                    <a:pt x="19657" y="2528"/>
                  </a:lnTo>
                  <a:lnTo>
                    <a:pt x="9428" y="9423"/>
                  </a:lnTo>
                  <a:lnTo>
                    <a:pt x="2529" y="19652"/>
                  </a:lnTo>
                  <a:lnTo>
                    <a:pt x="0" y="32181"/>
                  </a:lnTo>
                  <a:lnTo>
                    <a:pt x="0" y="526364"/>
                  </a:lnTo>
                  <a:lnTo>
                    <a:pt x="2529" y="538888"/>
                  </a:lnTo>
                  <a:lnTo>
                    <a:pt x="9428" y="549117"/>
                  </a:lnTo>
                  <a:lnTo>
                    <a:pt x="19657" y="556016"/>
                  </a:lnTo>
                  <a:lnTo>
                    <a:pt x="32181" y="558545"/>
                  </a:lnTo>
                  <a:lnTo>
                    <a:pt x="831926" y="558545"/>
                  </a:lnTo>
                  <a:lnTo>
                    <a:pt x="844450" y="556016"/>
                  </a:lnTo>
                  <a:lnTo>
                    <a:pt x="854679" y="549117"/>
                  </a:lnTo>
                  <a:lnTo>
                    <a:pt x="861578" y="538888"/>
                  </a:lnTo>
                  <a:lnTo>
                    <a:pt x="864108" y="526364"/>
                  </a:lnTo>
                  <a:lnTo>
                    <a:pt x="864108" y="32181"/>
                  </a:lnTo>
                  <a:lnTo>
                    <a:pt x="861578" y="19652"/>
                  </a:lnTo>
                  <a:lnTo>
                    <a:pt x="854679" y="9423"/>
                  </a:lnTo>
                  <a:lnTo>
                    <a:pt x="844450" y="2528"/>
                  </a:lnTo>
                  <a:lnTo>
                    <a:pt x="831926" y="0"/>
                  </a:lnTo>
                  <a:close/>
                </a:path>
              </a:pathLst>
            </a:custGeom>
            <a:solidFill>
              <a:srgbClr val="F6F1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6"/>
            <p:cNvSpPr/>
            <p:nvPr/>
          </p:nvSpPr>
          <p:spPr>
            <a:xfrm>
              <a:off x="4139945" y="1472947"/>
              <a:ext cx="864235" cy="558800"/>
            </a:xfrm>
            <a:custGeom>
              <a:avLst/>
              <a:gdLst/>
              <a:ahLst/>
              <a:cxnLst/>
              <a:rect l="l" t="t" r="r" b="b"/>
              <a:pathLst>
                <a:path w="864235" h="558800">
                  <a:moveTo>
                    <a:pt x="0" y="32181"/>
                  </a:moveTo>
                  <a:lnTo>
                    <a:pt x="2529" y="19652"/>
                  </a:lnTo>
                  <a:lnTo>
                    <a:pt x="9428" y="9423"/>
                  </a:lnTo>
                  <a:lnTo>
                    <a:pt x="19657" y="2528"/>
                  </a:lnTo>
                  <a:lnTo>
                    <a:pt x="32181" y="0"/>
                  </a:lnTo>
                  <a:lnTo>
                    <a:pt x="831926" y="0"/>
                  </a:lnTo>
                  <a:lnTo>
                    <a:pt x="844450" y="2528"/>
                  </a:lnTo>
                  <a:lnTo>
                    <a:pt x="854679" y="9423"/>
                  </a:lnTo>
                  <a:lnTo>
                    <a:pt x="861578" y="19652"/>
                  </a:lnTo>
                  <a:lnTo>
                    <a:pt x="864108" y="32181"/>
                  </a:lnTo>
                  <a:lnTo>
                    <a:pt x="864108" y="526364"/>
                  </a:lnTo>
                  <a:lnTo>
                    <a:pt x="861578" y="538888"/>
                  </a:lnTo>
                  <a:lnTo>
                    <a:pt x="854679" y="549117"/>
                  </a:lnTo>
                  <a:lnTo>
                    <a:pt x="844450" y="556016"/>
                  </a:lnTo>
                  <a:lnTo>
                    <a:pt x="831926" y="558545"/>
                  </a:lnTo>
                  <a:lnTo>
                    <a:pt x="32181" y="558545"/>
                  </a:lnTo>
                  <a:lnTo>
                    <a:pt x="19657" y="556016"/>
                  </a:lnTo>
                  <a:lnTo>
                    <a:pt x="9428" y="549117"/>
                  </a:lnTo>
                  <a:lnTo>
                    <a:pt x="2529" y="538888"/>
                  </a:lnTo>
                  <a:lnTo>
                    <a:pt x="0" y="526364"/>
                  </a:lnTo>
                  <a:lnTo>
                    <a:pt x="0" y="32181"/>
                  </a:lnTo>
                  <a:close/>
                </a:path>
              </a:pathLst>
            </a:custGeom>
            <a:ln w="28956">
              <a:solidFill>
                <a:srgbClr val="2C2D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22C3F1-9CB7-E122-B543-425CAE2A086F}"/>
              </a:ext>
            </a:extLst>
          </p:cNvPr>
          <p:cNvSpPr txBox="1"/>
          <p:nvPr/>
        </p:nvSpPr>
        <p:spPr>
          <a:xfrm>
            <a:off x="915696" y="2156488"/>
            <a:ext cx="19736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200" dirty="0">
                <a:latin typeface="+mn-ea"/>
                <a:ea typeface="+mn-ea"/>
              </a:rPr>
              <a:t>- S3 </a:t>
            </a:r>
            <a:r>
              <a:rPr lang="ko-KR" altLang="en-US" sz="1200" dirty="0">
                <a:latin typeface="+mn-ea"/>
                <a:ea typeface="+mn-ea"/>
              </a:rPr>
              <a:t>및 </a:t>
            </a:r>
            <a:r>
              <a:rPr lang="en-US" altLang="ko-KR" sz="1200" dirty="0">
                <a:latin typeface="+mn-ea"/>
                <a:ea typeface="+mn-ea"/>
              </a:rPr>
              <a:t>Dynamo DB</a:t>
            </a:r>
          </a:p>
          <a:p>
            <a:pPr algn="l">
              <a:defRPr/>
            </a:pPr>
            <a:r>
              <a:rPr lang="en-US" altLang="ko-KR" sz="1200" dirty="0">
                <a:latin typeface="+mn-ea"/>
                <a:ea typeface="+mn-ea"/>
              </a:rPr>
              <a:t>- VPC</a:t>
            </a:r>
          </a:p>
          <a:p>
            <a:pPr algn="l">
              <a:defRPr/>
            </a:pPr>
            <a:r>
              <a:rPr lang="en-US" altLang="ko-KR" sz="1200" dirty="0">
                <a:latin typeface="+mn-ea"/>
                <a:ea typeface="+mn-ea"/>
              </a:rPr>
              <a:t>- Security groups</a:t>
            </a:r>
          </a:p>
          <a:p>
            <a:pPr algn="l">
              <a:defRPr/>
            </a:pPr>
            <a:r>
              <a:rPr lang="en-US" altLang="ko-KR" sz="1200" dirty="0">
                <a:latin typeface="+mn-ea"/>
                <a:ea typeface="+mn-ea"/>
              </a:rPr>
              <a:t>- Bastion EC2</a:t>
            </a:r>
          </a:p>
          <a:p>
            <a:pPr algn="l">
              <a:defRPr/>
            </a:pPr>
            <a:r>
              <a:rPr lang="en-US" altLang="ko-KR" sz="1200" dirty="0">
                <a:latin typeface="+mn-ea"/>
                <a:ea typeface="+mn-ea"/>
              </a:rPr>
              <a:t>- Jenkins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EC2</a:t>
            </a:r>
          </a:p>
          <a:p>
            <a:pPr algn="l">
              <a:defRPr/>
            </a:pPr>
            <a:r>
              <a:rPr lang="en-US" altLang="ko-KR" sz="1200" dirty="0">
                <a:latin typeface="+mn-ea"/>
                <a:ea typeface="+mn-ea"/>
              </a:rPr>
              <a:t>- Target EC2</a:t>
            </a:r>
          </a:p>
          <a:p>
            <a:pPr algn="l">
              <a:defRPr/>
            </a:pPr>
            <a:r>
              <a:rPr lang="en-US" altLang="ko-KR" sz="1200" dirty="0">
                <a:latin typeface="+mn-ea"/>
                <a:ea typeface="+mn-ea"/>
              </a:rPr>
              <a:t>- AMI</a:t>
            </a:r>
          </a:p>
          <a:p>
            <a:pPr algn="l">
              <a:defRPr/>
            </a:pPr>
            <a:r>
              <a:rPr lang="en-US" altLang="ko-KR" sz="1200" dirty="0">
                <a:latin typeface="+mn-ea"/>
                <a:ea typeface="+mn-ea"/>
              </a:rPr>
              <a:t>- Launch Template</a:t>
            </a:r>
          </a:p>
          <a:p>
            <a:pPr algn="l">
              <a:defRPr/>
            </a:pPr>
            <a:r>
              <a:rPr lang="en-US" altLang="ko-KR" sz="1200" dirty="0">
                <a:latin typeface="+mn-ea"/>
                <a:ea typeface="+mn-ea"/>
              </a:rPr>
              <a:t>- </a:t>
            </a:r>
            <a:r>
              <a:rPr lang="en-US" altLang="ko-KR" sz="1200" dirty="0" err="1">
                <a:latin typeface="+mn-ea"/>
                <a:ea typeface="+mn-ea"/>
              </a:rPr>
              <a:t>Loadbalancer</a:t>
            </a:r>
            <a:endParaRPr lang="en-US" altLang="ko-KR" sz="12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en-US" altLang="ko-KR" sz="1200" dirty="0">
                <a:latin typeface="+mn-ea"/>
                <a:ea typeface="+mn-ea"/>
              </a:rPr>
              <a:t>- Auto scaling group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3105726" y="2213677"/>
            <a:ext cx="435532" cy="1881803"/>
          </a:xfrm>
          <a:prstGeom prst="down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object 9">
            <a:extLst>
              <a:ext uri="{FF2B5EF4-FFF2-40B4-BE49-F238E27FC236}">
                <a16:creationId xmlns:a16="http://schemas.microsoft.com/office/drawing/2014/main" id="{D5F2A974-5B18-7C91-C24A-D6027A047388}"/>
              </a:ext>
            </a:extLst>
          </p:cNvPr>
          <p:cNvSpPr txBox="1"/>
          <p:nvPr/>
        </p:nvSpPr>
        <p:spPr>
          <a:xfrm>
            <a:off x="3241587" y="2219012"/>
            <a:ext cx="176615" cy="1833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r>
              <a:rPr lang="ko-KR" altLang="en-US" sz="1000" b="1" dirty="0">
                <a:latin typeface="+mn-ea"/>
                <a:ea typeface="+mn-ea"/>
                <a:cs typeface="굴림"/>
              </a:rPr>
              <a:t>①</a:t>
            </a:r>
            <a:endParaRPr lang="en-US" altLang="ko-KR" sz="1000" b="1" dirty="0">
              <a:latin typeface="+mn-ea"/>
              <a:ea typeface="+mn-ea"/>
              <a:cs typeface="굴림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altLang="ko-KR" sz="1000" b="1" dirty="0">
              <a:latin typeface="+mn-ea"/>
              <a:ea typeface="+mn-ea"/>
              <a:cs typeface="굴림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altLang="ko-KR" sz="1000" b="1" dirty="0">
              <a:latin typeface="+mn-ea"/>
              <a:ea typeface="+mn-ea"/>
              <a:cs typeface="굴림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altLang="ko-KR" sz="1000" b="1" dirty="0">
              <a:latin typeface="+mn-ea"/>
              <a:ea typeface="+mn-ea"/>
              <a:cs typeface="굴림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altLang="ko-KR" sz="1000" b="1" dirty="0">
              <a:latin typeface="+mn-ea"/>
              <a:ea typeface="+mn-ea"/>
              <a:cs typeface="굴림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altLang="ko-KR" sz="1000" b="1" dirty="0">
              <a:latin typeface="+mn-ea"/>
              <a:ea typeface="+mn-ea"/>
              <a:cs typeface="굴림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r>
              <a:rPr lang="en-US" altLang="ko-KR" sz="1000" b="1" dirty="0">
                <a:latin typeface="+mn-ea"/>
                <a:ea typeface="+mn-ea"/>
                <a:cs typeface="굴림"/>
              </a:rPr>
              <a:t> </a:t>
            </a:r>
          </a:p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endParaRPr lang="en-US" altLang="ko-KR" sz="1000" b="1" dirty="0">
              <a:latin typeface="+mn-ea"/>
              <a:ea typeface="+mn-ea"/>
              <a:cs typeface="굴림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r>
              <a:rPr lang="en-US" altLang="ko-KR" sz="1000" b="1" dirty="0">
                <a:latin typeface="+mn-ea"/>
                <a:ea typeface="+mn-ea"/>
                <a:cs typeface="굴림"/>
              </a:rPr>
              <a:t> .</a:t>
            </a:r>
          </a:p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r>
              <a:rPr lang="en-US" altLang="ko-KR" sz="1000" b="1" dirty="0">
                <a:latin typeface="+mn-ea"/>
                <a:ea typeface="+mn-ea"/>
                <a:cs typeface="굴림"/>
              </a:rPr>
              <a:t> .</a:t>
            </a:r>
          </a:p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r>
              <a:rPr lang="ko-KR" altLang="en-US" sz="1000" b="1" dirty="0">
                <a:latin typeface="+mn-ea"/>
                <a:ea typeface="+mn-ea"/>
                <a:cs typeface="굴림"/>
              </a:rPr>
              <a:t>⑩</a:t>
            </a:r>
            <a:endParaRPr sz="1000" b="1" dirty="0">
              <a:latin typeface="+mn-ea"/>
              <a:ea typeface="+mn-ea"/>
              <a:cs typeface="굴림"/>
            </a:endParaRPr>
          </a:p>
        </p:txBody>
      </p:sp>
      <p:sp>
        <p:nvSpPr>
          <p:cNvPr id="69" name="object 9">
            <a:extLst>
              <a:ext uri="{FF2B5EF4-FFF2-40B4-BE49-F238E27FC236}">
                <a16:creationId xmlns:a16="http://schemas.microsoft.com/office/drawing/2014/main" id="{D5F2A974-5B18-7C91-C24A-D6027A047388}"/>
              </a:ext>
            </a:extLst>
          </p:cNvPr>
          <p:cNvSpPr txBox="1"/>
          <p:nvPr/>
        </p:nvSpPr>
        <p:spPr>
          <a:xfrm>
            <a:off x="1128235" y="1767336"/>
            <a:ext cx="72245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95"/>
              </a:spcBef>
              <a:buSzPct val="92857"/>
              <a:tabLst>
                <a:tab pos="193040" algn="l"/>
              </a:tabLst>
            </a:pPr>
            <a:r>
              <a:rPr lang="ko-KR" altLang="en-US" sz="1200" b="1" dirty="0">
                <a:latin typeface="+mn-ea"/>
                <a:ea typeface="+mn-ea"/>
                <a:cs typeface="굴림"/>
              </a:rPr>
              <a:t>구축 순서</a:t>
            </a:r>
            <a:endParaRPr sz="1200" b="1" dirty="0">
              <a:latin typeface="+mn-ea"/>
              <a:ea typeface="+mn-ea"/>
              <a:cs typeface="굴림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FB168-65B0-387D-9636-C6D9812755FB}"/>
              </a:ext>
            </a:extLst>
          </p:cNvPr>
          <p:cNvSpPr txBox="1"/>
          <p:nvPr/>
        </p:nvSpPr>
        <p:spPr>
          <a:xfrm>
            <a:off x="2687829" y="438150"/>
            <a:ext cx="37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0" dirty="0">
                <a:latin typeface="+mn-ea"/>
                <a:ea typeface="+mn-ea"/>
              </a:rPr>
              <a:t>03. </a:t>
            </a:r>
            <a:r>
              <a:rPr lang="ko-KR" altLang="en-US" sz="2000" b="1" spc="-10" dirty="0">
                <a:latin typeface="+mn-ea"/>
                <a:ea typeface="+mn-ea"/>
              </a:rPr>
              <a:t>프로젝트 수행 절차 및 방법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5" name="object 8">
            <a:extLst>
              <a:ext uri="{FF2B5EF4-FFF2-40B4-BE49-F238E27FC236}">
                <a16:creationId xmlns:a16="http://schemas.microsoft.com/office/drawing/2014/main" id="{7E075AD1-B22A-DC68-AFEC-78DD05123E61}"/>
              </a:ext>
            </a:extLst>
          </p:cNvPr>
          <p:cNvGrpSpPr/>
          <p:nvPr/>
        </p:nvGrpSpPr>
        <p:grpSpPr>
          <a:xfrm>
            <a:off x="1487055" y="427124"/>
            <a:ext cx="199390" cy="208915"/>
            <a:chOff x="1200911" y="454913"/>
            <a:chExt cx="199390" cy="208915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8E9BC4AF-2132-27F9-954A-BFCC0FC93EAB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9993636A-4DC9-4DE6-9BB6-B593593F74A6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4" name="object 8">
            <a:extLst>
              <a:ext uri="{FF2B5EF4-FFF2-40B4-BE49-F238E27FC236}">
                <a16:creationId xmlns:a16="http://schemas.microsoft.com/office/drawing/2014/main" id="{3FBEDE82-6606-65E0-F8AA-9572A6ED2FA7}"/>
              </a:ext>
            </a:extLst>
          </p:cNvPr>
          <p:cNvGrpSpPr/>
          <p:nvPr/>
        </p:nvGrpSpPr>
        <p:grpSpPr>
          <a:xfrm>
            <a:off x="1820179" y="426780"/>
            <a:ext cx="199390" cy="208915"/>
            <a:chOff x="1200911" y="454913"/>
            <a:chExt cx="199390" cy="208915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D81818B8-44B0-901A-5699-EA14C0913468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14627" y="478535"/>
              <a:ext cx="185165" cy="185165"/>
            </a:xfrm>
            <a:prstGeom prst="rect">
              <a:avLst/>
            </a:prstGeom>
          </p:spPr>
        </p:pic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112AF3A1-478C-D4E2-2A8B-5E9C4EDF0C7C}"/>
                </a:ext>
              </a:extLst>
            </p:cNvPr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0091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17" name="object 14">
            <a:extLst>
              <a:ext uri="{FF2B5EF4-FFF2-40B4-BE49-F238E27FC236}">
                <a16:creationId xmlns:a16="http://schemas.microsoft.com/office/drawing/2014/main" id="{CB30B216-8305-D119-D5EE-FAD7C837821F}"/>
              </a:ext>
            </a:extLst>
          </p:cNvPr>
          <p:cNvGrpSpPr/>
          <p:nvPr/>
        </p:nvGrpSpPr>
        <p:grpSpPr>
          <a:xfrm>
            <a:off x="487680" y="427812"/>
            <a:ext cx="199390" cy="208915"/>
            <a:chOff x="545591" y="454913"/>
            <a:chExt cx="199390" cy="208915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F7A7B5D9-4E01-0FD1-54B0-2AA46B640350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F4A52AE6-A380-5AD4-CA0E-5FD34E996BF3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0" name="object 14">
            <a:extLst>
              <a:ext uri="{FF2B5EF4-FFF2-40B4-BE49-F238E27FC236}">
                <a16:creationId xmlns:a16="http://schemas.microsoft.com/office/drawing/2014/main" id="{E8B2EE29-4AA2-9DFA-7742-2C211253AE75}"/>
              </a:ext>
            </a:extLst>
          </p:cNvPr>
          <p:cNvGrpSpPr/>
          <p:nvPr/>
        </p:nvGrpSpPr>
        <p:grpSpPr>
          <a:xfrm>
            <a:off x="820805" y="426436"/>
            <a:ext cx="199390" cy="208915"/>
            <a:chOff x="545591" y="454913"/>
            <a:chExt cx="199390" cy="208915"/>
          </a:xfrm>
        </p:grpSpPr>
        <p:pic>
          <p:nvPicPr>
            <p:cNvPr id="22" name="object 15">
              <a:extLst>
                <a:ext uri="{FF2B5EF4-FFF2-40B4-BE49-F238E27FC236}">
                  <a16:creationId xmlns:a16="http://schemas.microsoft.com/office/drawing/2014/main" id="{13637811-EB12-ADA2-ACC7-70950A504DBD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3" name="object 16">
              <a:extLst>
                <a:ext uri="{FF2B5EF4-FFF2-40B4-BE49-F238E27FC236}">
                  <a16:creationId xmlns:a16="http://schemas.microsoft.com/office/drawing/2014/main" id="{7CA34C55-C12A-D749-31E7-46D2ACEDFCCE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grpSp>
        <p:nvGrpSpPr>
          <p:cNvPr id="24" name="object 14">
            <a:extLst>
              <a:ext uri="{FF2B5EF4-FFF2-40B4-BE49-F238E27FC236}">
                <a16:creationId xmlns:a16="http://schemas.microsoft.com/office/drawing/2014/main" id="{F22797AC-B948-CD84-C895-CB5E40BF3B6B}"/>
              </a:ext>
            </a:extLst>
          </p:cNvPr>
          <p:cNvGrpSpPr/>
          <p:nvPr/>
        </p:nvGrpSpPr>
        <p:grpSpPr>
          <a:xfrm>
            <a:off x="1153422" y="426308"/>
            <a:ext cx="199390" cy="208915"/>
            <a:chOff x="545591" y="454913"/>
            <a:chExt cx="199390" cy="208915"/>
          </a:xfrm>
        </p:grpSpPr>
        <p:pic>
          <p:nvPicPr>
            <p:cNvPr id="25" name="object 15">
              <a:extLst>
                <a:ext uri="{FF2B5EF4-FFF2-40B4-BE49-F238E27FC236}">
                  <a16:creationId xmlns:a16="http://schemas.microsoft.com/office/drawing/2014/main" id="{3266C21B-10B3-E986-65DE-41A124F1D109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9307" y="478535"/>
              <a:ext cx="185165" cy="185165"/>
            </a:xfrm>
            <a:prstGeom prst="rect">
              <a:avLst/>
            </a:prstGeom>
          </p:spPr>
        </p:pic>
        <p:pic>
          <p:nvPicPr>
            <p:cNvPr id="26" name="object 16">
              <a:extLst>
                <a:ext uri="{FF2B5EF4-FFF2-40B4-BE49-F238E27FC236}">
                  <a16:creationId xmlns:a16="http://schemas.microsoft.com/office/drawing/2014/main" id="{6A08CE3D-4A77-AE23-F8AE-DE5492578E55}"/>
                </a:ext>
              </a:extLst>
            </p:cNvPr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5591" y="454913"/>
              <a:ext cx="183642" cy="183641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40CDBA5-77A7-9759-D8B1-362603C84F12}"/>
              </a:ext>
            </a:extLst>
          </p:cNvPr>
          <p:cNvSpPr txBox="1"/>
          <p:nvPr/>
        </p:nvSpPr>
        <p:spPr>
          <a:xfrm>
            <a:off x="457200" y="1105585"/>
            <a:ext cx="40386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500" b="1" spc="-10" dirty="0">
                <a:latin typeface="+mn-ea"/>
              </a:rPr>
              <a:t>1)</a:t>
            </a:r>
            <a:r>
              <a:rPr lang="ko-KR" altLang="en-US" sz="1500" b="1" spc="-10" dirty="0">
                <a:latin typeface="+mn-ea"/>
              </a:rPr>
              <a:t> </a:t>
            </a:r>
            <a:r>
              <a:rPr lang="en-US" altLang="ko-KR" sz="1500" b="1" spc="-10" dirty="0">
                <a:latin typeface="+mn-ea"/>
              </a:rPr>
              <a:t>Infra</a:t>
            </a:r>
            <a:r>
              <a:rPr lang="ko-KR" altLang="en-US" sz="1500" b="1" spc="-10" dirty="0">
                <a:latin typeface="+mn-ea"/>
              </a:rPr>
              <a:t> 구축 과정 </a:t>
            </a:r>
            <a:r>
              <a:rPr lang="en-US" altLang="ko-KR" sz="1500" b="1" spc="-10" dirty="0">
                <a:latin typeface="+mn-ea"/>
              </a:rPr>
              <a:t>– Terraform resource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53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8585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3514</TotalTime>
  <Words>1956</Words>
  <Application>Microsoft Office PowerPoint</Application>
  <PresentationFormat>화면 슬라이드 쇼(16:9)</PresentationFormat>
  <Paragraphs>420</Paragraphs>
  <Slides>76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5" baseType="lpstr">
      <vt:lpstr>Fira Sans Medium</vt:lpstr>
      <vt:lpstr>MalgunGothicBold</vt:lpstr>
      <vt:lpstr>Nanum Gothic</vt:lpstr>
      <vt:lpstr>굴림</vt:lpstr>
      <vt:lpstr>맑은 고딕</vt:lpstr>
      <vt:lpstr>Calibri</vt:lpstr>
      <vt:lpstr>Cascadia Code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정욱진</dc:creator>
  <cp:lastModifiedBy>정욱진</cp:lastModifiedBy>
  <cp:revision>668</cp:revision>
  <dcterms:created xsi:type="dcterms:W3CDTF">2023-08-09T02:18:05Z</dcterms:created>
  <dcterms:modified xsi:type="dcterms:W3CDTF">2023-08-21T03:14:47Z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2023-08-09T00:00:00Z</vt:filetime>
  </property>
  <property fmtid="{D5CDD505-2E9C-101B-9397-08002B2CF9AE}" pid="3" name="Creator">
    <vt:lpwstr>PowerPoint용 Acrobat PDFMaker 23</vt:lpwstr>
  </property>
  <property fmtid="{D5CDD505-2E9C-101B-9397-08002B2CF9AE}" pid="4" name="LastSaved">
    <vt:filetime>2023-08-09T00:00:00Z</vt:filetime>
  </property>
  <property fmtid="{D5CDD505-2E9C-101B-9397-08002B2CF9AE}" pid="5" name="Producer">
    <vt:lpwstr>Adobe Acrobat Pro (64-bit) 23 Paper Capture Plug-in</vt:lpwstr>
  </property>
</Properties>
</file>